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10"/>
  </p:notesMasterIdLst>
  <p:sldIdLst>
    <p:sldId id="256" r:id="rId2"/>
    <p:sldId id="258" r:id="rId3"/>
    <p:sldId id="259" r:id="rId4"/>
    <p:sldId id="261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EB337-615D-7348-8EF8-6F261231B503}" type="datetimeFigureOut">
              <a:rPr lang="en-US" smtClean="0"/>
              <a:t>11/23/17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FDBBC-C230-CF49-A0E5-B25B600E8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5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Diana?</a:t>
            </a:r>
            <a:r>
              <a:rPr lang="en-US" baseline="0" dirty="0" smtClean="0"/>
              <a:t>  Goddess of the moon (who looks down upon lovers and their activities), also connected to Hecate, goddess of witchcraft.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FDBBC-C230-CF49-A0E5-B25B600E89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14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Goes against traditional Roman</a:t>
            </a:r>
            <a:r>
              <a:rPr lang="en-US" baseline="0" dirty="0" smtClean="0"/>
              <a:t> virtues and conventions with emphasis on leisure.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FDBBC-C230-CF49-A0E5-B25B600E89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90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FDBBC-C230-CF49-A0E5-B25B600E89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90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D0065BE-0657-4A47-90AD-C21C55E16B19}" type="datetime4">
              <a:rPr lang="en-US" smtClean="0"/>
              <a:pPr/>
              <a:t>November 23, 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November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November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November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November 23,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November 23,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November 23,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November 23,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November 23,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November 23, 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November 23,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November 23,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Propertius – Elegiac Love Poet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11/27/17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4568" y="911687"/>
            <a:ext cx="709865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Sextus</a:t>
            </a:r>
            <a:r>
              <a:rPr lang="en-US" sz="3200" dirty="0" smtClean="0"/>
              <a:t> Propertius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74568" y="1741973"/>
            <a:ext cx="70986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 smtClean="0"/>
              <a:t>Very little is known of his life outside of his poetry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Born around 50 BC; died around 15 BC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Grew up in Umbria, </a:t>
            </a:r>
            <a:r>
              <a:rPr lang="en-US" sz="2400" dirty="0"/>
              <a:t>town of Assisi is allegedly his </a:t>
            </a:r>
            <a:r>
              <a:rPr lang="en-US" sz="2400" dirty="0" smtClean="0"/>
              <a:t>birthplace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31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473" y="813732"/>
            <a:ext cx="3928958" cy="493477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77334" y="4928970"/>
            <a:ext cx="16215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https://</a:t>
            </a:r>
            <a:r>
              <a:rPr lang="en-US" sz="1000" dirty="0" err="1"/>
              <a:t>upload.wikimedia.org</a:t>
            </a:r>
            <a:r>
              <a:rPr lang="en-US" sz="1000" dirty="0"/>
              <a:t>/</a:t>
            </a:r>
            <a:r>
              <a:rPr lang="en-US" sz="1000" dirty="0" err="1"/>
              <a:t>wikipedia</a:t>
            </a:r>
            <a:r>
              <a:rPr lang="en-US" sz="1000" dirty="0"/>
              <a:t>/commons/thumb/8/80/</a:t>
            </a:r>
            <a:r>
              <a:rPr lang="en-US" sz="1000" dirty="0" err="1"/>
              <a:t>Umbria_in_Italy.svg</a:t>
            </a:r>
            <a:r>
              <a:rPr lang="en-US" sz="1000" dirty="0"/>
              <a:t>/250px-Umbria_in_Italy.svg.png</a:t>
            </a:r>
          </a:p>
        </p:txBody>
      </p:sp>
    </p:spTree>
    <p:extLst>
      <p:ext uri="{BB962C8B-B14F-4D97-AF65-F5344CB8AC3E}">
        <p14:creationId xmlns:p14="http://schemas.microsoft.com/office/powerpoint/2010/main" val="311668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4568" y="911687"/>
            <a:ext cx="709865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Sextus</a:t>
            </a:r>
            <a:r>
              <a:rPr lang="en-US" sz="3200" dirty="0" smtClean="0"/>
              <a:t> Propertius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74568" y="1496463"/>
            <a:ext cx="70986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 smtClean="0"/>
              <a:t>Very little is known of his life outside of his poetry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Born around 50 BC; died around 15 BC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Grew up in Umbria, town of Assisi is allegedly his birthplace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Family was thought to be wealthy – owned a farm; his mother desired for him to have a career in public service; his poetry shows he was educated; he lived on the Esquiline Hill in Rome</a:t>
            </a:r>
          </a:p>
        </p:txBody>
      </p:sp>
    </p:spTree>
    <p:extLst>
      <p:ext uri="{BB962C8B-B14F-4D97-AF65-F5344CB8AC3E}">
        <p14:creationId xmlns:p14="http://schemas.microsoft.com/office/powerpoint/2010/main" val="31219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4568" y="911687"/>
            <a:ext cx="709865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Sextus</a:t>
            </a:r>
            <a:r>
              <a:rPr lang="en-US" sz="3200" dirty="0" smtClean="0"/>
              <a:t> Propertius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74568" y="1496463"/>
            <a:ext cx="70986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 smtClean="0"/>
              <a:t>Published his first book of elegies in 25 BC; Maecenas took notice and began to sponsor him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Contemporary of Vergil and Ovid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Very emotional like Catullus and frequently used allusion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Wrote many of his poems about a woman he called Cynthia, whose real name was </a:t>
            </a:r>
            <a:r>
              <a:rPr lang="en-US" sz="2400" dirty="0" err="1" smtClean="0"/>
              <a:t>Hostia</a:t>
            </a:r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smtClean="0"/>
              <a:t>She was </a:t>
            </a:r>
            <a:r>
              <a:rPr lang="en-US" sz="2400" dirty="0" smtClean="0"/>
              <a:t>depicted as “unfaithful, vain, and capricious.”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Cynthia was an epithet of Diana...</a:t>
            </a:r>
          </a:p>
        </p:txBody>
      </p:sp>
    </p:spTree>
    <p:extLst>
      <p:ext uri="{BB962C8B-B14F-4D97-AF65-F5344CB8AC3E}">
        <p14:creationId xmlns:p14="http://schemas.microsoft.com/office/powerpoint/2010/main" val="371038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1099" y="694460"/>
            <a:ext cx="6593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Latin Love Elegy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76880" y="1497771"/>
            <a:ext cx="72940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Shared many characteristics with Catullus’ poetry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All love elegies were written in the Elegiac Couplet meter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Celebrated love, poetry, and </a:t>
            </a:r>
            <a:r>
              <a:rPr lang="en-US" sz="2400" i="1" dirty="0" err="1" smtClean="0"/>
              <a:t>otium</a:t>
            </a:r>
            <a:r>
              <a:rPr lang="en-US" sz="2400" dirty="0" smtClean="0"/>
              <a:t> against military and political success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Several recurring themes which you have seen in Catullus…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949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1099" y="694460"/>
            <a:ext cx="6593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Latin Love Elegy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76880" y="1497771"/>
            <a:ext cx="72940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i="1" dirty="0" smtClean="0"/>
              <a:t>Militia </a:t>
            </a:r>
            <a:r>
              <a:rPr lang="en-US" sz="2400" i="1" dirty="0" err="1" smtClean="0"/>
              <a:t>amoris</a:t>
            </a:r>
            <a:r>
              <a:rPr lang="en-US" sz="2400" dirty="0" smtClean="0"/>
              <a:t> – love is a battlefield; the poet a soldier</a:t>
            </a:r>
          </a:p>
          <a:p>
            <a:pPr marL="342900" indent="-342900">
              <a:buFont typeface="Arial"/>
              <a:buChar char="•"/>
            </a:pPr>
            <a:r>
              <a:rPr lang="en-US" sz="2400" i="1" dirty="0" err="1" smtClean="0"/>
              <a:t>Servitium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amoris</a:t>
            </a:r>
            <a:r>
              <a:rPr lang="en-US" sz="2400" i="1" dirty="0" smtClean="0"/>
              <a:t> </a:t>
            </a:r>
            <a:r>
              <a:rPr lang="en-US" sz="2400" dirty="0" smtClean="0"/>
              <a:t>– male lover becomes a slave to his woman, the </a:t>
            </a:r>
            <a:r>
              <a:rPr lang="en-US" sz="2400" i="1" dirty="0" err="1" smtClean="0"/>
              <a:t>domina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Traditional gender roles are reversed: in elegy the man (poet) is faithful and the woman is promiscuous and cheating</a:t>
            </a:r>
          </a:p>
          <a:p>
            <a:pPr marL="342900" indent="-342900">
              <a:buFont typeface="Arial"/>
              <a:buChar char="•"/>
            </a:pPr>
            <a:r>
              <a:rPr lang="en-US" sz="2400" i="1" dirty="0" smtClean="0"/>
              <a:t>Miser </a:t>
            </a:r>
            <a:r>
              <a:rPr lang="en-US" sz="2400" i="1" dirty="0" err="1" smtClean="0"/>
              <a:t>amator</a:t>
            </a:r>
            <a:r>
              <a:rPr lang="en-US" sz="2400" dirty="0" smtClean="0"/>
              <a:t> – Poems where the lover is miserable usually outnumber ones when he is happy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4311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8537" y="976807"/>
            <a:ext cx="66102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Bibliography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188537" y="1693132"/>
            <a:ext cx="66102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Colakis</a:t>
            </a:r>
            <a:r>
              <a:rPr lang="en-US" dirty="0" smtClean="0"/>
              <a:t>, </a:t>
            </a:r>
            <a:r>
              <a:rPr lang="en-US" dirty="0" err="1" smtClean="0"/>
              <a:t>Marianthe</a:t>
            </a:r>
            <a:r>
              <a:rPr lang="en-US" dirty="0" smtClean="0"/>
              <a:t>.  </a:t>
            </a:r>
            <a:r>
              <a:rPr lang="en-US" i="1" dirty="0" err="1" smtClean="0"/>
              <a:t>Lectiones</a:t>
            </a:r>
            <a:r>
              <a:rPr lang="en-US" i="1" dirty="0" smtClean="0"/>
              <a:t> </a:t>
            </a:r>
            <a:r>
              <a:rPr lang="en-US" i="1" dirty="0" err="1" smtClean="0"/>
              <a:t>Memorabiles</a:t>
            </a:r>
            <a:r>
              <a:rPr lang="en-US" i="1" dirty="0" smtClean="0"/>
              <a:t> Volume 1: Selections from Catullus, Cicero, Livy, Ovid, Propertius, Tibullus, and Vergil</a:t>
            </a:r>
            <a:r>
              <a:rPr lang="en-US" dirty="0" smtClean="0"/>
              <a:t>.  Mundelein, Ill.: </a:t>
            </a:r>
            <a:r>
              <a:rPr lang="en-US" dirty="0" err="1" smtClean="0"/>
              <a:t>Bolchazy</a:t>
            </a:r>
            <a:r>
              <a:rPr lang="en-US" dirty="0" smtClean="0"/>
              <a:t>-Carducci, 2015.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3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58</TotalTime>
  <Words>370</Words>
  <Application>Microsoft Macintosh PowerPoint</Application>
  <PresentationFormat>On-screen Show (4:3)</PresentationFormat>
  <Paragraphs>36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2</vt:lpstr>
      <vt:lpstr>Austin</vt:lpstr>
      <vt:lpstr>Propertius – Elegiac Love Poet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Davidson College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Propertius – Elegiac Love Poet</dc:title>
  <dc:creator>Morgan Arant</dc:creator>
  <cp:lastModifiedBy>Morgan Arant</cp:lastModifiedBy>
  <cp:revision>18</cp:revision>
  <dcterms:created xsi:type="dcterms:W3CDTF">2016-11-12T16:44:30Z</dcterms:created>
  <dcterms:modified xsi:type="dcterms:W3CDTF">2017-11-23T16:13:33Z</dcterms:modified>
</cp:coreProperties>
</file>