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9"/>
  </p:notes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976" y="-112"/>
      </p:cViewPr>
      <p:guideLst>
        <p:guide orient="horz" pos="2160"/>
        <p:guide pos="2880"/>
      </p:guideLst>
    </p:cSldViewPr>
  </p:slideViewPr>
  <p:notesTextViewPr>
    <p:cViewPr>
      <p:scale>
        <a:sx n="100" d="100"/>
        <a:sy n="100" d="100"/>
      </p:scale>
      <p:origin x="0" y="24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71519F-8694-2645-9A3F-04949525604F}" type="datetimeFigureOut">
              <a:rPr lang="en-US" smtClean="0"/>
              <a:t>7/26/17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9004B7-6384-5C48-9B27-4AAB208F0E3A}" type="slidenum">
              <a:rPr lang="en-US" smtClean="0"/>
              <a:t>‹#›</a:t>
            </a:fld>
            <a:endParaRPr lang="en-US"/>
          </a:p>
        </p:txBody>
      </p:sp>
    </p:spTree>
    <p:extLst>
      <p:ext uri="{BB962C8B-B14F-4D97-AF65-F5344CB8AC3E}">
        <p14:creationId xmlns:p14="http://schemas.microsoft.com/office/powerpoint/2010/main" val="32874785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Father was farmer;</a:t>
            </a:r>
            <a:r>
              <a:rPr lang="en-US" baseline="0" dirty="0" smtClean="0"/>
              <a:t> Vergil was educated in </a:t>
            </a:r>
            <a:r>
              <a:rPr lang="en-US" baseline="0" dirty="0" err="1" smtClean="0"/>
              <a:t>Mediolanum</a:t>
            </a:r>
            <a:r>
              <a:rPr lang="en-US" baseline="0" dirty="0" smtClean="0"/>
              <a:t> (Milan), Rome, and Naples </a:t>
            </a:r>
            <a:endParaRPr lang="en-US" dirty="0" smtClean="0"/>
          </a:p>
          <a:p>
            <a:r>
              <a:rPr lang="en-US" dirty="0" smtClean="0"/>
              <a:t>More on the Eclogues </a:t>
            </a:r>
            <a:r>
              <a:rPr lang="mr-IN" dirty="0" smtClean="0"/>
              <a:t>–</a:t>
            </a:r>
            <a:r>
              <a:rPr lang="en-US" dirty="0" smtClean="0"/>
              <a:t> based on Greek</a:t>
            </a:r>
            <a:r>
              <a:rPr lang="en-US" baseline="0" dirty="0" smtClean="0"/>
              <a:t> models and glorified and idealized the lifestyle of shepherds; the simple life</a:t>
            </a:r>
          </a:p>
          <a:p>
            <a:r>
              <a:rPr lang="en-US" baseline="0" dirty="0" smtClean="0"/>
              <a:t>More on the Georgics </a:t>
            </a:r>
            <a:r>
              <a:rPr lang="mr-IN" baseline="0" dirty="0" smtClean="0"/>
              <a:t>–</a:t>
            </a:r>
            <a:r>
              <a:rPr lang="en-US" baseline="0" dirty="0" smtClean="0"/>
              <a:t> how to deal with plants, animals, and especially bees; also glorified life of a farmer</a:t>
            </a:r>
            <a:endParaRPr lang="en-US" dirty="0"/>
          </a:p>
        </p:txBody>
      </p:sp>
      <p:sp>
        <p:nvSpPr>
          <p:cNvPr id="4" name="Slide Number Placeholder 3"/>
          <p:cNvSpPr>
            <a:spLocks noGrp="1"/>
          </p:cNvSpPr>
          <p:nvPr>
            <p:ph type="sldNum" sz="quarter" idx="10"/>
          </p:nvPr>
        </p:nvSpPr>
        <p:spPr/>
        <p:txBody>
          <a:bodyPr/>
          <a:lstStyle/>
          <a:p>
            <a:fld id="{1E9004B7-6384-5C48-9B27-4AAB208F0E3A}" type="slidenum">
              <a:rPr lang="en-US" smtClean="0"/>
              <a:t>2</a:t>
            </a:fld>
            <a:endParaRPr lang="en-US"/>
          </a:p>
        </p:txBody>
      </p:sp>
    </p:spTree>
    <p:extLst>
      <p:ext uri="{BB962C8B-B14F-4D97-AF65-F5344CB8AC3E}">
        <p14:creationId xmlns:p14="http://schemas.microsoft.com/office/powerpoint/2010/main" val="208197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004B7-6384-5C48-9B27-4AAB208F0E3A}" type="slidenum">
              <a:rPr lang="en-US" smtClean="0"/>
              <a:t>3</a:t>
            </a:fld>
            <a:endParaRPr lang="en-US"/>
          </a:p>
        </p:txBody>
      </p:sp>
    </p:spTree>
    <p:extLst>
      <p:ext uri="{BB962C8B-B14F-4D97-AF65-F5344CB8AC3E}">
        <p14:creationId xmlns:p14="http://schemas.microsoft.com/office/powerpoint/2010/main" val="247395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Vergil intended to</a:t>
            </a:r>
            <a:r>
              <a:rPr lang="en-US" baseline="0" dirty="0" smtClean="0"/>
              <a:t> spend 3 whole years in Greece revising the </a:t>
            </a:r>
            <a:r>
              <a:rPr lang="en-US" baseline="0" dirty="0" err="1" smtClean="0"/>
              <a:t>Aeneid</a:t>
            </a:r>
            <a:r>
              <a:rPr lang="en-US" baseline="0" dirty="0" smtClean="0"/>
              <a:t> but he fell ill after he got there and decided to come back home. Died in </a:t>
            </a:r>
            <a:r>
              <a:rPr lang="en-US" baseline="0" dirty="0" err="1" smtClean="0"/>
              <a:t>Brundisium</a:t>
            </a:r>
            <a:r>
              <a:rPr lang="en-US" baseline="0" dirty="0" smtClean="0"/>
              <a:t> and was buried in Naples. Ordered the book to be burned, obviously it wasn’t! </a:t>
            </a:r>
          </a:p>
          <a:p>
            <a:endParaRPr lang="en-US" baseline="0" dirty="0" smtClean="0"/>
          </a:p>
          <a:p>
            <a:r>
              <a:rPr lang="en-US" baseline="0" dirty="0" smtClean="0"/>
              <a:t>Propaganda appears in Vergil’s praise for the Julian family who is descended from the hero Aeneas. He appears an an instrument of the gods to bring Rome to greater glory. Also used the book for Rome to adopt Trojan practices and customs. Went along with Augustus’ plan for Rome to go back to the “good old days” of morals and customs. Wants Rome to return to the alleged golden age and renew faith </a:t>
            </a:r>
            <a:r>
              <a:rPr lang="en-US" baseline="0" smtClean="0"/>
              <a:t>in the gods.  </a:t>
            </a:r>
            <a:endParaRPr lang="en-US" baseline="0" dirty="0" smtClean="0"/>
          </a:p>
        </p:txBody>
      </p:sp>
      <p:sp>
        <p:nvSpPr>
          <p:cNvPr id="4" name="Slide Number Placeholder 3"/>
          <p:cNvSpPr>
            <a:spLocks noGrp="1"/>
          </p:cNvSpPr>
          <p:nvPr>
            <p:ph type="sldNum" sz="quarter" idx="10"/>
          </p:nvPr>
        </p:nvSpPr>
        <p:spPr/>
        <p:txBody>
          <a:bodyPr/>
          <a:lstStyle/>
          <a:p>
            <a:fld id="{1E9004B7-6384-5C48-9B27-4AAB208F0E3A}" type="slidenum">
              <a:rPr lang="en-US" smtClean="0"/>
              <a:t>4</a:t>
            </a:fld>
            <a:endParaRPr lang="en-US"/>
          </a:p>
        </p:txBody>
      </p:sp>
    </p:spTree>
    <p:extLst>
      <p:ext uri="{BB962C8B-B14F-4D97-AF65-F5344CB8AC3E}">
        <p14:creationId xmlns:p14="http://schemas.microsoft.com/office/powerpoint/2010/main" val="108986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smtClean="0"/>
              <a:pPr/>
              <a:t>7/26/17</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36636D-D922-432D-A958-524484B5923D}" type="datetimeFigureOut">
              <a:rPr lang="en-US" smtClean="0"/>
              <a:pPr/>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7/26/17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7/26/17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7/26/17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7/26/17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F28FB93-0A08-4E7D-8E63-9EFA29F1E093}"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6636D-D922-432D-A958-524484B5923D}" type="datetimeFigureOut">
              <a:rPr lang="en-US" smtClean="0"/>
              <a:pPr/>
              <a:t>7/26/17</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1st-art-gallery.com/thumbnail/234633/1/Horace-Virgil-And-Varius-At-The-House-Of-Maecenas.jpg" TargetMode="External"/><Relationship Id="rId3" Type="http://schemas.openxmlformats.org/officeDocument/2006/relationships/hyperlink" Target="http://upload.wikimedia.org/wikipedia/commons/8/82/Sir_Nathaniel_Dance-Holland_-_The_Meeting_of_Dido_and_Aeneas_-_Google_Art_Project.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Publius</a:t>
            </a:r>
            <a:r>
              <a:rPr lang="en-US" dirty="0" smtClean="0"/>
              <a:t> </a:t>
            </a:r>
            <a:r>
              <a:rPr lang="en-US" dirty="0" err="1" smtClean="0"/>
              <a:t>Vergilius</a:t>
            </a:r>
            <a:r>
              <a:rPr lang="en-US" dirty="0" smtClean="0"/>
              <a:t/>
            </a:r>
            <a:br>
              <a:rPr lang="en-US" dirty="0" smtClean="0"/>
            </a:br>
            <a:r>
              <a:rPr lang="en-US" dirty="0" smtClean="0"/>
              <a:t> </a:t>
            </a:r>
            <a:r>
              <a:rPr lang="en-US" dirty="0" err="1" smtClean="0"/>
              <a:t>Maro</a:t>
            </a:r>
            <a:endParaRPr lang="en-US" dirty="0"/>
          </a:p>
        </p:txBody>
      </p:sp>
      <p:sp>
        <p:nvSpPr>
          <p:cNvPr id="3" name="Subtitle 2"/>
          <p:cNvSpPr>
            <a:spLocks noGrp="1"/>
          </p:cNvSpPr>
          <p:nvPr>
            <p:ph type="subTitle" idx="1"/>
          </p:nvPr>
        </p:nvSpPr>
        <p:spPr/>
        <p:txBody>
          <a:bodyPr>
            <a:normAutofit/>
          </a:bodyPr>
          <a:lstStyle/>
          <a:p>
            <a:r>
              <a:rPr lang="en-US" sz="3200" dirty="0" smtClean="0"/>
              <a:t>70-19 BC</a:t>
            </a:r>
            <a:endParaRPr lang="en-US" sz="3200" dirty="0"/>
          </a:p>
        </p:txBody>
      </p:sp>
    </p:spTree>
    <p:extLst>
      <p:ext uri="{BB962C8B-B14F-4D97-AF65-F5344CB8AC3E}">
        <p14:creationId xmlns:p14="http://schemas.microsoft.com/office/powerpoint/2010/main" val="247547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1125" y="539750"/>
            <a:ext cx="6397625" cy="584776"/>
          </a:xfrm>
          <a:prstGeom prst="rect">
            <a:avLst/>
          </a:prstGeom>
          <a:noFill/>
        </p:spPr>
        <p:txBody>
          <a:bodyPr wrap="square" rtlCol="0">
            <a:spAutoFit/>
          </a:bodyPr>
          <a:lstStyle/>
          <a:p>
            <a:pPr algn="ctr"/>
            <a:r>
              <a:rPr lang="en-US" sz="3200" dirty="0" err="1" smtClean="0"/>
              <a:t>Publius</a:t>
            </a:r>
            <a:r>
              <a:rPr lang="en-US" sz="3200" dirty="0" smtClean="0"/>
              <a:t> </a:t>
            </a:r>
            <a:r>
              <a:rPr lang="en-US" sz="3200" dirty="0" err="1" smtClean="0"/>
              <a:t>Vergilius</a:t>
            </a:r>
            <a:r>
              <a:rPr lang="en-US" sz="3200" dirty="0" smtClean="0"/>
              <a:t> </a:t>
            </a:r>
            <a:r>
              <a:rPr lang="en-US" sz="3200" dirty="0" err="1" smtClean="0"/>
              <a:t>Maro</a:t>
            </a:r>
            <a:endParaRPr lang="en-US" sz="3200" dirty="0"/>
          </a:p>
        </p:txBody>
      </p:sp>
      <p:sp>
        <p:nvSpPr>
          <p:cNvPr id="5" name="TextBox 4"/>
          <p:cNvSpPr txBox="1"/>
          <p:nvPr/>
        </p:nvSpPr>
        <p:spPr>
          <a:xfrm>
            <a:off x="873125" y="1428750"/>
            <a:ext cx="7270750" cy="4401205"/>
          </a:xfrm>
          <a:prstGeom prst="rect">
            <a:avLst/>
          </a:prstGeom>
          <a:noFill/>
        </p:spPr>
        <p:txBody>
          <a:bodyPr wrap="square" rtlCol="0">
            <a:spAutoFit/>
          </a:bodyPr>
          <a:lstStyle/>
          <a:p>
            <a:pPr marL="457200" indent="-457200">
              <a:buFont typeface="Arial"/>
              <a:buChar char="•"/>
            </a:pPr>
            <a:r>
              <a:rPr lang="en-US" sz="2800" dirty="0" smtClean="0"/>
              <a:t>Born near Mantua in 70 BC</a:t>
            </a:r>
          </a:p>
          <a:p>
            <a:pPr marL="457200" indent="-457200">
              <a:buFont typeface="Arial"/>
              <a:buChar char="•"/>
            </a:pPr>
            <a:r>
              <a:rPr lang="en-US" sz="2800" dirty="0" smtClean="0"/>
              <a:t>Little is known of his personal life </a:t>
            </a:r>
            <a:endParaRPr lang="en-US" sz="2800" dirty="0" smtClean="0"/>
          </a:p>
          <a:p>
            <a:pPr marL="457200" indent="-457200">
              <a:buFont typeface="Arial"/>
              <a:buChar char="•"/>
            </a:pPr>
            <a:r>
              <a:rPr lang="en-US" sz="2800" dirty="0" smtClean="0"/>
              <a:t>Came from modest background but was well educated</a:t>
            </a:r>
            <a:endParaRPr lang="en-US" sz="2800" dirty="0" smtClean="0"/>
          </a:p>
          <a:p>
            <a:pPr marL="457200" indent="-457200">
              <a:buFont typeface="Arial"/>
              <a:buChar char="•"/>
            </a:pPr>
            <a:r>
              <a:rPr lang="en-US" sz="2800" dirty="0" smtClean="0"/>
              <a:t>Wrote three major works of Latin Literature: The </a:t>
            </a:r>
            <a:r>
              <a:rPr lang="en-US" sz="2800" i="1" dirty="0" smtClean="0"/>
              <a:t>Eclogues, Georgics, </a:t>
            </a:r>
            <a:r>
              <a:rPr lang="en-US" sz="2800" dirty="0" smtClean="0"/>
              <a:t>and </a:t>
            </a:r>
            <a:r>
              <a:rPr lang="en-US" sz="2800" i="1" dirty="0" err="1" smtClean="0"/>
              <a:t>Aeneid</a:t>
            </a:r>
            <a:endParaRPr lang="en-US" sz="2800" dirty="0" smtClean="0"/>
          </a:p>
          <a:p>
            <a:pPr marL="457200" indent="-457200">
              <a:buFont typeface="Arial"/>
              <a:buChar char="•"/>
            </a:pPr>
            <a:r>
              <a:rPr lang="en-US" sz="2800" dirty="0" smtClean="0"/>
              <a:t> The </a:t>
            </a:r>
            <a:r>
              <a:rPr lang="en-US" sz="2800" i="1" dirty="0" smtClean="0"/>
              <a:t>Eclogues</a:t>
            </a:r>
            <a:r>
              <a:rPr lang="en-US" sz="2800" dirty="0" smtClean="0"/>
              <a:t> were in the style of “pastoral poetry”; published in 39 or 38 BC</a:t>
            </a:r>
          </a:p>
          <a:p>
            <a:pPr marL="457200" indent="-457200">
              <a:buFont typeface="Arial"/>
              <a:buChar char="•"/>
            </a:pPr>
            <a:r>
              <a:rPr lang="en-US" sz="2800" dirty="0" smtClean="0"/>
              <a:t>The </a:t>
            </a:r>
            <a:r>
              <a:rPr lang="en-US" sz="2800" i="1" dirty="0" smtClean="0"/>
              <a:t>Georgics</a:t>
            </a:r>
            <a:r>
              <a:rPr lang="en-US" sz="2800" dirty="0" smtClean="0"/>
              <a:t> (29 BC)</a:t>
            </a:r>
            <a:r>
              <a:rPr lang="en-US" sz="2800" i="1" dirty="0" smtClean="0"/>
              <a:t> </a:t>
            </a:r>
            <a:r>
              <a:rPr lang="en-US" sz="2800" dirty="0" smtClean="0"/>
              <a:t>was a didactic work for farmers  </a:t>
            </a:r>
          </a:p>
        </p:txBody>
      </p:sp>
    </p:spTree>
    <p:extLst>
      <p:ext uri="{BB962C8B-B14F-4D97-AF65-F5344CB8AC3E}">
        <p14:creationId xmlns:p14="http://schemas.microsoft.com/office/powerpoint/2010/main" val="21567896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50" y="508000"/>
            <a:ext cx="7080250" cy="584776"/>
          </a:xfrm>
          <a:prstGeom prst="rect">
            <a:avLst/>
          </a:prstGeom>
          <a:noFill/>
        </p:spPr>
        <p:txBody>
          <a:bodyPr wrap="square" rtlCol="0">
            <a:spAutoFit/>
          </a:bodyPr>
          <a:lstStyle/>
          <a:p>
            <a:pPr algn="ctr"/>
            <a:r>
              <a:rPr lang="en-US" sz="3200" dirty="0" smtClean="0"/>
              <a:t>Maecenas</a:t>
            </a:r>
            <a:endParaRPr lang="en-US" sz="3200" dirty="0"/>
          </a:p>
        </p:txBody>
      </p:sp>
      <p:sp>
        <p:nvSpPr>
          <p:cNvPr id="3" name="TextBox 2"/>
          <p:cNvSpPr txBox="1"/>
          <p:nvPr/>
        </p:nvSpPr>
        <p:spPr>
          <a:xfrm>
            <a:off x="1047750" y="1132920"/>
            <a:ext cx="7080250" cy="2246769"/>
          </a:xfrm>
          <a:prstGeom prst="rect">
            <a:avLst/>
          </a:prstGeom>
          <a:noFill/>
        </p:spPr>
        <p:txBody>
          <a:bodyPr wrap="square" rtlCol="0">
            <a:spAutoFit/>
          </a:bodyPr>
          <a:lstStyle/>
          <a:p>
            <a:pPr marL="457200" indent="-457200">
              <a:buFont typeface="Arial"/>
              <a:buChar char="•"/>
            </a:pPr>
            <a:r>
              <a:rPr lang="en-US" sz="2800" dirty="0" smtClean="0"/>
              <a:t>Patron of Vergil and other poets </a:t>
            </a:r>
          </a:p>
          <a:p>
            <a:pPr marL="457200" indent="-457200">
              <a:buFont typeface="Arial"/>
              <a:buChar char="•"/>
            </a:pPr>
            <a:r>
              <a:rPr lang="en-US" sz="2800" dirty="0" smtClean="0"/>
              <a:t>Served as an aide to the emperor Augustus </a:t>
            </a:r>
          </a:p>
          <a:p>
            <a:pPr marL="457200" indent="-457200">
              <a:buFont typeface="Arial"/>
              <a:buChar char="•"/>
            </a:pPr>
            <a:r>
              <a:rPr lang="en-US" sz="2800" dirty="0" smtClean="0"/>
              <a:t>Used poetry to benefit Rome </a:t>
            </a:r>
          </a:p>
          <a:p>
            <a:pPr marL="457200" indent="-457200">
              <a:buFont typeface="Arial"/>
              <a:buChar char="•"/>
            </a:pPr>
            <a:r>
              <a:rPr lang="en-US" sz="2800" dirty="0" smtClean="0"/>
              <a:t>Patriotic tones are found in works of Vergil and Horace </a:t>
            </a:r>
            <a:endParaRPr lang="en-US" sz="2800" dirty="0"/>
          </a:p>
        </p:txBody>
      </p:sp>
      <p:pic>
        <p:nvPicPr>
          <p:cNvPr id="4" name="Picture 3"/>
          <p:cNvPicPr>
            <a:picLocks noChangeAspect="1"/>
          </p:cNvPicPr>
          <p:nvPr/>
        </p:nvPicPr>
        <p:blipFill>
          <a:blip r:embed="rId3"/>
          <a:stretch>
            <a:fillRect/>
          </a:stretch>
        </p:blipFill>
        <p:spPr>
          <a:xfrm>
            <a:off x="2047876" y="3379689"/>
            <a:ext cx="4746624" cy="3287812"/>
          </a:xfrm>
          <a:prstGeom prst="rect">
            <a:avLst/>
          </a:prstGeom>
        </p:spPr>
      </p:pic>
    </p:spTree>
    <p:extLst>
      <p:ext uri="{BB962C8B-B14F-4D97-AF65-F5344CB8AC3E}">
        <p14:creationId xmlns:p14="http://schemas.microsoft.com/office/powerpoint/2010/main" val="26307211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6500" y="539750"/>
            <a:ext cx="6604000" cy="584776"/>
          </a:xfrm>
          <a:prstGeom prst="rect">
            <a:avLst/>
          </a:prstGeom>
          <a:noFill/>
        </p:spPr>
        <p:txBody>
          <a:bodyPr wrap="square" rtlCol="0">
            <a:spAutoFit/>
          </a:bodyPr>
          <a:lstStyle/>
          <a:p>
            <a:pPr algn="ctr"/>
            <a:r>
              <a:rPr lang="en-US" sz="3200" dirty="0" smtClean="0"/>
              <a:t>The </a:t>
            </a:r>
            <a:r>
              <a:rPr lang="en-US" sz="3200" i="1" dirty="0" err="1" smtClean="0"/>
              <a:t>Aeneid</a:t>
            </a:r>
            <a:endParaRPr lang="en-US" sz="3200" dirty="0"/>
          </a:p>
        </p:txBody>
      </p:sp>
      <p:sp>
        <p:nvSpPr>
          <p:cNvPr id="3" name="TextBox 2"/>
          <p:cNvSpPr txBox="1"/>
          <p:nvPr/>
        </p:nvSpPr>
        <p:spPr>
          <a:xfrm>
            <a:off x="650875" y="1373515"/>
            <a:ext cx="7159625" cy="3970318"/>
          </a:xfrm>
          <a:prstGeom prst="rect">
            <a:avLst/>
          </a:prstGeom>
          <a:noFill/>
        </p:spPr>
        <p:txBody>
          <a:bodyPr wrap="square" rtlCol="0">
            <a:spAutoFit/>
          </a:bodyPr>
          <a:lstStyle/>
          <a:p>
            <a:pPr marL="457200" indent="-457200">
              <a:buFont typeface="Arial"/>
              <a:buChar char="•"/>
            </a:pPr>
            <a:r>
              <a:rPr lang="en-US" sz="2800" i="1" dirty="0" err="1" smtClean="0"/>
              <a:t>Arma</a:t>
            </a:r>
            <a:r>
              <a:rPr lang="en-US" sz="2800" i="1" dirty="0" smtClean="0"/>
              <a:t> </a:t>
            </a:r>
            <a:r>
              <a:rPr lang="en-US" sz="2800" i="1" dirty="0" err="1" smtClean="0"/>
              <a:t>virumque</a:t>
            </a:r>
            <a:r>
              <a:rPr lang="en-US" sz="2800" i="1" dirty="0" smtClean="0"/>
              <a:t> </a:t>
            </a:r>
            <a:r>
              <a:rPr lang="en-US" sz="2800" i="1" dirty="0" err="1" smtClean="0"/>
              <a:t>cano</a:t>
            </a:r>
            <a:r>
              <a:rPr lang="en-US" sz="2800" i="1" dirty="0" smtClean="0"/>
              <a:t>…</a:t>
            </a:r>
            <a:endParaRPr lang="en-US" sz="2800" dirty="0" smtClean="0"/>
          </a:p>
          <a:p>
            <a:pPr marL="457200" indent="-457200">
              <a:buFont typeface="Arial"/>
              <a:buChar char="•"/>
            </a:pPr>
            <a:r>
              <a:rPr lang="en-US" sz="2800" dirty="0" smtClean="0"/>
              <a:t>Written from 29-19 BC</a:t>
            </a:r>
          </a:p>
          <a:p>
            <a:pPr marL="457200" indent="-457200">
              <a:buFont typeface="Arial"/>
              <a:buChar char="•"/>
            </a:pPr>
            <a:r>
              <a:rPr lang="en-US" sz="2800" dirty="0" smtClean="0"/>
              <a:t>Vergil died with the work unfinished</a:t>
            </a:r>
          </a:p>
          <a:p>
            <a:pPr marL="457200" indent="-457200">
              <a:buFont typeface="Arial"/>
              <a:buChar char="•"/>
            </a:pPr>
            <a:r>
              <a:rPr lang="en-US" sz="2800" dirty="0" smtClean="0"/>
              <a:t>Dactylic Hexameter</a:t>
            </a:r>
          </a:p>
          <a:p>
            <a:pPr marL="457200" indent="-457200">
              <a:buFont typeface="Arial"/>
              <a:buChar char="•"/>
            </a:pPr>
            <a:r>
              <a:rPr lang="en-US" sz="2800" dirty="0" smtClean="0"/>
              <a:t>Seen by many as Rome’s “national poem”</a:t>
            </a:r>
          </a:p>
          <a:p>
            <a:pPr marL="457200" indent="-457200">
              <a:buFont typeface="Arial"/>
              <a:buChar char="•"/>
            </a:pPr>
            <a:r>
              <a:rPr lang="en-US" sz="2800" dirty="0" smtClean="0"/>
              <a:t>Great amount of Roman </a:t>
            </a:r>
            <a:r>
              <a:rPr lang="en-US" sz="2800" dirty="0" smtClean="0"/>
              <a:t>propaganda </a:t>
            </a:r>
            <a:r>
              <a:rPr lang="mr-IN" sz="2800" dirty="0" smtClean="0"/>
              <a:t>–</a:t>
            </a:r>
            <a:r>
              <a:rPr lang="en-US" sz="2800" dirty="0" smtClean="0"/>
              <a:t> it was commissioned by Augustus </a:t>
            </a:r>
            <a:endParaRPr lang="en-US" sz="2800" dirty="0" smtClean="0"/>
          </a:p>
          <a:p>
            <a:pPr marL="457200" indent="-457200">
              <a:buFont typeface="Arial"/>
              <a:buChar char="•"/>
            </a:pPr>
            <a:r>
              <a:rPr lang="en-US" sz="2800" dirty="0" smtClean="0"/>
              <a:t>Books I-VI reflect the </a:t>
            </a:r>
            <a:r>
              <a:rPr lang="en-US" sz="2800" i="1" dirty="0" smtClean="0"/>
              <a:t>Odyssey</a:t>
            </a:r>
            <a:endParaRPr lang="en-US" sz="2800" dirty="0" smtClean="0"/>
          </a:p>
          <a:p>
            <a:pPr marL="457200" indent="-457200">
              <a:buFont typeface="Arial"/>
              <a:buChar char="•"/>
            </a:pPr>
            <a:r>
              <a:rPr lang="en-US" sz="2800" dirty="0" smtClean="0"/>
              <a:t>Books VII-XII reflect the </a:t>
            </a:r>
            <a:r>
              <a:rPr lang="en-US" sz="2800" i="1" dirty="0" smtClean="0"/>
              <a:t>Iliad</a:t>
            </a:r>
            <a:endParaRPr lang="en-US" sz="2800" dirty="0"/>
          </a:p>
        </p:txBody>
      </p:sp>
    </p:spTree>
    <p:extLst>
      <p:ext uri="{BB962C8B-B14F-4D97-AF65-F5344CB8AC3E}">
        <p14:creationId xmlns:p14="http://schemas.microsoft.com/office/powerpoint/2010/main" val="1426350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875" y="326737"/>
            <a:ext cx="5715000" cy="584776"/>
          </a:xfrm>
          <a:prstGeom prst="rect">
            <a:avLst/>
          </a:prstGeom>
          <a:noFill/>
        </p:spPr>
        <p:txBody>
          <a:bodyPr wrap="square" rtlCol="0">
            <a:spAutoFit/>
          </a:bodyPr>
          <a:lstStyle/>
          <a:p>
            <a:pPr algn="ctr"/>
            <a:r>
              <a:rPr lang="en-US" sz="3200" dirty="0" smtClean="0"/>
              <a:t>Books I-VI</a:t>
            </a:r>
            <a:endParaRPr lang="en-US" sz="3200" dirty="0"/>
          </a:p>
        </p:txBody>
      </p:sp>
      <p:sp>
        <p:nvSpPr>
          <p:cNvPr id="3" name="TextBox 2"/>
          <p:cNvSpPr txBox="1"/>
          <p:nvPr/>
        </p:nvSpPr>
        <p:spPr>
          <a:xfrm>
            <a:off x="412751" y="911513"/>
            <a:ext cx="8016874" cy="3108544"/>
          </a:xfrm>
          <a:prstGeom prst="rect">
            <a:avLst/>
          </a:prstGeom>
          <a:noFill/>
        </p:spPr>
        <p:txBody>
          <a:bodyPr wrap="square" rtlCol="0">
            <a:spAutoFit/>
          </a:bodyPr>
          <a:lstStyle/>
          <a:p>
            <a:pPr marL="457200" indent="-457200">
              <a:buFont typeface="Arial"/>
              <a:buChar char="•"/>
            </a:pPr>
            <a:r>
              <a:rPr lang="en-US" sz="2800" dirty="0" smtClean="0"/>
              <a:t>Book 1: A storm drives the Trojans to Carthage; Aeneas meets Dido</a:t>
            </a:r>
          </a:p>
          <a:p>
            <a:pPr marL="457200" indent="-457200">
              <a:buFont typeface="Arial"/>
              <a:buChar char="•"/>
            </a:pPr>
            <a:r>
              <a:rPr lang="en-US" sz="2800" dirty="0" smtClean="0"/>
              <a:t>Book 2: Sack of Troy</a:t>
            </a:r>
          </a:p>
          <a:p>
            <a:pPr marL="457200" indent="-457200">
              <a:buFont typeface="Arial"/>
              <a:buChar char="•"/>
            </a:pPr>
            <a:r>
              <a:rPr lang="en-US" sz="2800" dirty="0" smtClean="0"/>
              <a:t>Book 3: The Trojans’ journey to Carthage</a:t>
            </a:r>
          </a:p>
          <a:p>
            <a:pPr marL="457200" indent="-457200">
              <a:buFont typeface="Arial"/>
              <a:buChar char="•"/>
            </a:pPr>
            <a:r>
              <a:rPr lang="en-US" sz="2800" dirty="0" smtClean="0"/>
              <a:t>Book 4: Aeneas leaves Carthage</a:t>
            </a:r>
          </a:p>
          <a:p>
            <a:pPr marL="457200" indent="-457200">
              <a:buFont typeface="Arial"/>
              <a:buChar char="•"/>
            </a:pPr>
            <a:r>
              <a:rPr lang="en-US" sz="2800" dirty="0" smtClean="0"/>
              <a:t>Book 5: Death of </a:t>
            </a:r>
            <a:r>
              <a:rPr lang="en-US" sz="2800" dirty="0" err="1" smtClean="0"/>
              <a:t>Anchises</a:t>
            </a:r>
            <a:endParaRPr lang="en-US" sz="2800" dirty="0" smtClean="0"/>
          </a:p>
          <a:p>
            <a:pPr marL="457200" indent="-457200">
              <a:buFont typeface="Arial"/>
              <a:buChar char="•"/>
            </a:pPr>
            <a:r>
              <a:rPr lang="en-US" sz="2800" dirty="0" smtClean="0"/>
              <a:t>Book 6: Arrival in Italy; trip to the underworld</a:t>
            </a:r>
          </a:p>
        </p:txBody>
      </p:sp>
      <p:pic>
        <p:nvPicPr>
          <p:cNvPr id="4" name="Picture 3"/>
          <p:cNvPicPr>
            <a:picLocks noChangeAspect="1"/>
          </p:cNvPicPr>
          <p:nvPr/>
        </p:nvPicPr>
        <p:blipFill>
          <a:blip r:embed="rId2"/>
          <a:stretch>
            <a:fillRect/>
          </a:stretch>
        </p:blipFill>
        <p:spPr>
          <a:xfrm>
            <a:off x="1841500" y="4020057"/>
            <a:ext cx="4810125" cy="2774639"/>
          </a:xfrm>
          <a:prstGeom prst="rect">
            <a:avLst/>
          </a:prstGeom>
        </p:spPr>
      </p:pic>
    </p:spTree>
    <p:extLst>
      <p:ext uri="{BB962C8B-B14F-4D97-AF65-F5344CB8AC3E}">
        <p14:creationId xmlns:p14="http://schemas.microsoft.com/office/powerpoint/2010/main" val="6833735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0" y="418584"/>
            <a:ext cx="6096000" cy="584776"/>
          </a:xfrm>
          <a:prstGeom prst="rect">
            <a:avLst/>
          </a:prstGeom>
          <a:noFill/>
        </p:spPr>
        <p:txBody>
          <a:bodyPr wrap="square" rtlCol="0">
            <a:spAutoFit/>
          </a:bodyPr>
          <a:lstStyle/>
          <a:p>
            <a:pPr algn="ctr"/>
            <a:r>
              <a:rPr lang="en-US" sz="3200" dirty="0" smtClean="0"/>
              <a:t>Books VII-XII</a:t>
            </a:r>
            <a:endParaRPr lang="en-US" sz="3200" dirty="0"/>
          </a:p>
        </p:txBody>
      </p:sp>
      <p:sp>
        <p:nvSpPr>
          <p:cNvPr id="3" name="TextBox 2"/>
          <p:cNvSpPr txBox="1"/>
          <p:nvPr/>
        </p:nvSpPr>
        <p:spPr>
          <a:xfrm>
            <a:off x="603249" y="1132959"/>
            <a:ext cx="7794625" cy="4832093"/>
          </a:xfrm>
          <a:prstGeom prst="rect">
            <a:avLst/>
          </a:prstGeom>
          <a:noFill/>
        </p:spPr>
        <p:txBody>
          <a:bodyPr wrap="square" rtlCol="0">
            <a:spAutoFit/>
          </a:bodyPr>
          <a:lstStyle/>
          <a:p>
            <a:pPr marL="457200" indent="-457200">
              <a:buFont typeface="Arial"/>
              <a:buChar char="•"/>
            </a:pPr>
            <a:r>
              <a:rPr lang="en-US" sz="2800" dirty="0" smtClean="0"/>
              <a:t>Book 7: Aeneas is given to </a:t>
            </a:r>
            <a:r>
              <a:rPr lang="en-US" sz="2800" dirty="0" err="1" smtClean="0"/>
              <a:t>Lavinia</a:t>
            </a:r>
            <a:r>
              <a:rPr lang="en-US" sz="2800" dirty="0" smtClean="0"/>
              <a:t>, daughter of the King of the </a:t>
            </a:r>
            <a:r>
              <a:rPr lang="en-US" sz="2800" dirty="0" err="1" smtClean="0"/>
              <a:t>Latins</a:t>
            </a:r>
            <a:r>
              <a:rPr lang="en-US" sz="2800" dirty="0" smtClean="0"/>
              <a:t>; her </a:t>
            </a:r>
            <a:r>
              <a:rPr lang="en-US" sz="2800" dirty="0" err="1" smtClean="0"/>
              <a:t>fiance</a:t>
            </a:r>
            <a:r>
              <a:rPr lang="en-US" sz="2800" dirty="0" smtClean="0"/>
              <a:t> </a:t>
            </a:r>
            <a:r>
              <a:rPr lang="en-US" sz="2800" dirty="0" err="1" smtClean="0"/>
              <a:t>Turnus</a:t>
            </a:r>
            <a:r>
              <a:rPr lang="en-US" sz="2800" dirty="0" smtClean="0"/>
              <a:t> prepare to fight the Trojans</a:t>
            </a:r>
          </a:p>
          <a:p>
            <a:pPr marL="457200" indent="-457200">
              <a:buFont typeface="Arial"/>
              <a:buChar char="•"/>
            </a:pPr>
            <a:r>
              <a:rPr lang="en-US" sz="2800" dirty="0" smtClean="0"/>
              <a:t>Book 8: Aeneas allies with King Evander of Arcadia</a:t>
            </a:r>
          </a:p>
          <a:p>
            <a:pPr marL="457200" indent="-457200">
              <a:buFont typeface="Arial"/>
              <a:buChar char="•"/>
            </a:pPr>
            <a:r>
              <a:rPr lang="en-US" sz="2800" dirty="0" smtClean="0"/>
              <a:t>Book 9: Death of two noble Trojans</a:t>
            </a:r>
          </a:p>
          <a:p>
            <a:pPr marL="457200" indent="-457200">
              <a:buFont typeface="Arial"/>
              <a:buChar char="•"/>
            </a:pPr>
            <a:r>
              <a:rPr lang="en-US" sz="2800" dirty="0" smtClean="0"/>
              <a:t>Book 10: Death of Evander’s son Pallas</a:t>
            </a:r>
          </a:p>
          <a:p>
            <a:pPr marL="457200" indent="-457200">
              <a:buFont typeface="Arial"/>
              <a:buChar char="•"/>
            </a:pPr>
            <a:r>
              <a:rPr lang="en-US" sz="2800" dirty="0" smtClean="0"/>
              <a:t>Book 11: Aeneas and </a:t>
            </a:r>
            <a:r>
              <a:rPr lang="en-US" sz="2800" dirty="0" err="1" smtClean="0"/>
              <a:t>Turnus</a:t>
            </a:r>
            <a:r>
              <a:rPr lang="en-US" sz="2800" dirty="0" smtClean="0"/>
              <a:t> decide to duel</a:t>
            </a:r>
          </a:p>
          <a:p>
            <a:pPr marL="457200" indent="-457200">
              <a:buFont typeface="Arial"/>
              <a:buChar char="•"/>
            </a:pPr>
            <a:r>
              <a:rPr lang="en-US" sz="2800" dirty="0" smtClean="0"/>
              <a:t>Book 12: Aeneas kills </a:t>
            </a:r>
            <a:r>
              <a:rPr lang="en-US" sz="2800" dirty="0" err="1" smtClean="0"/>
              <a:t>Turnus</a:t>
            </a:r>
            <a:r>
              <a:rPr lang="en-US" sz="2800" dirty="0" smtClean="0"/>
              <a:t>, takes </a:t>
            </a:r>
            <a:r>
              <a:rPr lang="en-US" sz="2800" smtClean="0"/>
              <a:t>over Latium</a:t>
            </a:r>
            <a:endParaRPr lang="en-US" sz="2800" dirty="0" smtClean="0"/>
          </a:p>
          <a:p>
            <a:pPr marL="457200" indent="-457200">
              <a:buFont typeface="Arial"/>
              <a:buChar char="•"/>
            </a:pPr>
            <a:endParaRPr lang="en-US" sz="2800" dirty="0"/>
          </a:p>
        </p:txBody>
      </p:sp>
    </p:spTree>
    <p:extLst>
      <p:ext uri="{BB962C8B-B14F-4D97-AF65-F5344CB8AC3E}">
        <p14:creationId xmlns:p14="http://schemas.microsoft.com/office/powerpoint/2010/main" val="358822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3875" y="539750"/>
            <a:ext cx="5048250" cy="584776"/>
          </a:xfrm>
          <a:prstGeom prst="rect">
            <a:avLst/>
          </a:prstGeom>
          <a:noFill/>
        </p:spPr>
        <p:txBody>
          <a:bodyPr wrap="square" rtlCol="0">
            <a:spAutoFit/>
          </a:bodyPr>
          <a:lstStyle/>
          <a:p>
            <a:pPr algn="ctr"/>
            <a:r>
              <a:rPr lang="en-US" sz="3200" dirty="0" smtClean="0"/>
              <a:t>Photo Credits</a:t>
            </a:r>
            <a:endParaRPr lang="en-US" sz="3200" dirty="0"/>
          </a:p>
        </p:txBody>
      </p:sp>
      <p:sp>
        <p:nvSpPr>
          <p:cNvPr id="3" name="TextBox 2"/>
          <p:cNvSpPr txBox="1"/>
          <p:nvPr/>
        </p:nvSpPr>
        <p:spPr>
          <a:xfrm>
            <a:off x="920750" y="1476375"/>
            <a:ext cx="7334250" cy="2308324"/>
          </a:xfrm>
          <a:prstGeom prst="rect">
            <a:avLst/>
          </a:prstGeom>
          <a:noFill/>
        </p:spPr>
        <p:txBody>
          <a:bodyPr wrap="square" rtlCol="0">
            <a:spAutoFit/>
          </a:bodyPr>
          <a:lstStyle/>
          <a:p>
            <a:r>
              <a:rPr lang="en-US" dirty="0">
                <a:hlinkClick r:id="rId2"/>
              </a:rPr>
              <a:t>http://www.1st-art-gallery.com/thumbnail/234633/1/Horace-Virgil-And-Varius-At-The-House-Of-</a:t>
            </a:r>
            <a:r>
              <a:rPr lang="en-US" dirty="0" smtClean="0">
                <a:hlinkClick r:id="rId2"/>
              </a:rPr>
              <a:t>Maecenas.jpg</a:t>
            </a:r>
            <a:endParaRPr lang="en-US" dirty="0" smtClean="0"/>
          </a:p>
          <a:p>
            <a:endParaRPr lang="en-US" dirty="0"/>
          </a:p>
          <a:p>
            <a:r>
              <a:rPr lang="en-US" dirty="0">
                <a:hlinkClick r:id="rId3"/>
              </a:rPr>
              <a:t>http://upload.wikimedia.org/wikipedia/commons/8/82/Sir_Nathaniel_Dance-Holland_-_The_Meeting_of_Dido_and_Aeneas_-</a:t>
            </a:r>
            <a:r>
              <a:rPr lang="en-US" dirty="0" smtClean="0">
                <a:hlinkClick r:id="rId3"/>
              </a:rPr>
              <a:t>_Google_Art_Project.jpg</a:t>
            </a:r>
            <a:endParaRPr lang="en-US" dirty="0" smtClean="0"/>
          </a:p>
          <a:p>
            <a:endParaRPr lang="en-US" dirty="0"/>
          </a:p>
          <a:p>
            <a:endParaRPr lang="en-US" dirty="0"/>
          </a:p>
        </p:txBody>
      </p:sp>
    </p:spTree>
    <p:extLst>
      <p:ext uri="{BB962C8B-B14F-4D97-AF65-F5344CB8AC3E}">
        <p14:creationId xmlns:p14="http://schemas.microsoft.com/office/powerpoint/2010/main" val="262875882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61</TotalTime>
  <Words>543</Words>
  <Application>Microsoft Macintosh PowerPoint</Application>
  <PresentationFormat>On-screen Show (4:3)</PresentationFormat>
  <Paragraphs>50</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Folio</vt:lpstr>
      <vt:lpstr>Publius Vergilius  Maro</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Publius Vergilius  Maro</dc:title>
  <dc:creator>Morgan Arant</dc:creator>
  <cp:lastModifiedBy>Morgan Arant</cp:lastModifiedBy>
  <cp:revision>32</cp:revision>
  <dcterms:created xsi:type="dcterms:W3CDTF">2013-11-19T22:35:32Z</dcterms:created>
  <dcterms:modified xsi:type="dcterms:W3CDTF">2017-07-26T19:20:58Z</dcterms:modified>
</cp:coreProperties>
</file>