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0" r:id="rId5"/>
    <p:sldId id="261" r:id="rId6"/>
    <p:sldId id="262" r:id="rId7"/>
    <p:sldId id="266" r:id="rId8"/>
    <p:sldId id="265" r:id="rId9"/>
    <p:sldId id="263" r:id="rId10"/>
    <p:sldId id="264"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9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8F433-FD48-B846-8D40-8B208203F5CA}" type="datetimeFigureOut">
              <a:rPr lang="en-US" smtClean="0"/>
              <a:t>11/1/17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54289-A1E1-F046-93AA-D0C7DF3818E5}" type="slidenum">
              <a:rPr lang="en-US" smtClean="0"/>
              <a:t>‹#›</a:t>
            </a:fld>
            <a:endParaRPr lang="en-US"/>
          </a:p>
        </p:txBody>
      </p:sp>
    </p:spTree>
    <p:extLst>
      <p:ext uri="{BB962C8B-B14F-4D97-AF65-F5344CB8AC3E}">
        <p14:creationId xmlns:p14="http://schemas.microsoft.com/office/powerpoint/2010/main" val="8427474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Cicero’s </a:t>
            </a:r>
            <a:endParaRPr lang="en-US" dirty="0"/>
          </a:p>
        </p:txBody>
      </p:sp>
      <p:sp>
        <p:nvSpPr>
          <p:cNvPr id="4" name="Slide Number Placeholder 3"/>
          <p:cNvSpPr>
            <a:spLocks noGrp="1"/>
          </p:cNvSpPr>
          <p:nvPr>
            <p:ph type="sldNum" sz="quarter" idx="10"/>
          </p:nvPr>
        </p:nvSpPr>
        <p:spPr/>
        <p:txBody>
          <a:bodyPr/>
          <a:lstStyle/>
          <a:p>
            <a:fld id="{6B954289-A1E1-F046-93AA-D0C7DF3818E5}" type="slidenum">
              <a:rPr lang="en-US" smtClean="0"/>
              <a:t>1</a:t>
            </a:fld>
            <a:endParaRPr lang="en-US"/>
          </a:p>
        </p:txBody>
      </p:sp>
    </p:spTree>
    <p:extLst>
      <p:ext uri="{BB962C8B-B14F-4D97-AF65-F5344CB8AC3E}">
        <p14:creationId xmlns:p14="http://schemas.microsoft.com/office/powerpoint/2010/main" val="203862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context</a:t>
            </a:r>
            <a:r>
              <a:rPr lang="en-US" baseline="0" dirty="0" smtClean="0"/>
              <a:t> of how Romans dealt with people whom they conquered.  They let them do whatever they wanted, as long as they paid homage to the Roman gods. They came to include many Roman gods in their pantheons.  It worked the other way around too! (Isis, Mithras). </a:t>
            </a:r>
          </a:p>
          <a:p>
            <a:endParaRPr lang="en-US" baseline="0" dirty="0" smtClean="0"/>
          </a:p>
          <a:p>
            <a:r>
              <a:rPr lang="en-US" baseline="0" dirty="0" smtClean="0"/>
              <a:t>“This is Rome, a state formed by the gathering of nations.” -Cicero</a:t>
            </a:r>
            <a:endParaRPr lang="en-US" dirty="0"/>
          </a:p>
        </p:txBody>
      </p:sp>
      <p:sp>
        <p:nvSpPr>
          <p:cNvPr id="4" name="Slide Number Placeholder 3"/>
          <p:cNvSpPr>
            <a:spLocks noGrp="1"/>
          </p:cNvSpPr>
          <p:nvPr>
            <p:ph type="sldNum" sz="quarter" idx="10"/>
          </p:nvPr>
        </p:nvSpPr>
        <p:spPr/>
        <p:txBody>
          <a:bodyPr/>
          <a:lstStyle/>
          <a:p>
            <a:fld id="{6B954289-A1E1-F046-93AA-D0C7DF3818E5}" type="slidenum">
              <a:rPr lang="en-US" smtClean="0"/>
              <a:t>2</a:t>
            </a:fld>
            <a:endParaRPr lang="en-US"/>
          </a:p>
        </p:txBody>
      </p:sp>
    </p:spTree>
    <p:extLst>
      <p:ext uri="{BB962C8B-B14F-4D97-AF65-F5344CB8AC3E}">
        <p14:creationId xmlns:p14="http://schemas.microsoft.com/office/powerpoint/2010/main" val="298142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Romans tended to disdain the Greeks, but clearly they had valuable</a:t>
            </a:r>
            <a:r>
              <a:rPr lang="en-US" baseline="0" dirty="0" smtClean="0"/>
              <a:t> qualities. </a:t>
            </a:r>
            <a:endParaRPr lang="en-US" dirty="0"/>
          </a:p>
        </p:txBody>
      </p:sp>
      <p:sp>
        <p:nvSpPr>
          <p:cNvPr id="4" name="Slide Number Placeholder 3"/>
          <p:cNvSpPr>
            <a:spLocks noGrp="1"/>
          </p:cNvSpPr>
          <p:nvPr>
            <p:ph type="sldNum" sz="quarter" idx="10"/>
          </p:nvPr>
        </p:nvSpPr>
        <p:spPr/>
        <p:txBody>
          <a:bodyPr/>
          <a:lstStyle/>
          <a:p>
            <a:fld id="{6B954289-A1E1-F046-93AA-D0C7DF3818E5}" type="slidenum">
              <a:rPr lang="en-US" smtClean="0"/>
              <a:t>3</a:t>
            </a:fld>
            <a:endParaRPr lang="en-US"/>
          </a:p>
        </p:txBody>
      </p:sp>
    </p:spTree>
    <p:extLst>
      <p:ext uri="{BB962C8B-B14F-4D97-AF65-F5344CB8AC3E}">
        <p14:creationId xmlns:p14="http://schemas.microsoft.com/office/powerpoint/2010/main" val="417480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54289-A1E1-F046-93AA-D0C7DF3818E5}" type="slidenum">
              <a:rPr lang="en-US" smtClean="0"/>
              <a:t>4</a:t>
            </a:fld>
            <a:endParaRPr lang="en-US"/>
          </a:p>
        </p:txBody>
      </p:sp>
    </p:spTree>
    <p:extLst>
      <p:ext uri="{BB962C8B-B14F-4D97-AF65-F5344CB8AC3E}">
        <p14:creationId xmlns:p14="http://schemas.microsoft.com/office/powerpoint/2010/main" val="417480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Greek</a:t>
            </a:r>
            <a:r>
              <a:rPr lang="en-US" baseline="0" dirty="0" smtClean="0"/>
              <a:t> culture came to heavily influence Rome. It’s safe to say the Romans admired the Greeks (slaves as tutors, etc.). </a:t>
            </a:r>
            <a:endParaRPr lang="en-US" dirty="0"/>
          </a:p>
        </p:txBody>
      </p:sp>
      <p:sp>
        <p:nvSpPr>
          <p:cNvPr id="4" name="Slide Number Placeholder 3"/>
          <p:cNvSpPr>
            <a:spLocks noGrp="1"/>
          </p:cNvSpPr>
          <p:nvPr>
            <p:ph type="sldNum" sz="quarter" idx="10"/>
          </p:nvPr>
        </p:nvSpPr>
        <p:spPr/>
        <p:txBody>
          <a:bodyPr/>
          <a:lstStyle/>
          <a:p>
            <a:fld id="{6B954289-A1E1-F046-93AA-D0C7DF3818E5}" type="slidenum">
              <a:rPr lang="en-US" smtClean="0"/>
              <a:t>5</a:t>
            </a:fld>
            <a:endParaRPr lang="en-US"/>
          </a:p>
        </p:txBody>
      </p:sp>
    </p:spTree>
    <p:extLst>
      <p:ext uri="{BB962C8B-B14F-4D97-AF65-F5344CB8AC3E}">
        <p14:creationId xmlns:p14="http://schemas.microsoft.com/office/powerpoint/2010/main" val="171764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classes.maxwell.syr.edu</a:t>
            </a:r>
            <a:r>
              <a:rPr lang="en-US" dirty="0" smtClean="0"/>
              <a:t>/his301-001/Dying%201.jpg</a:t>
            </a:r>
            <a:endParaRPr lang="en-US" dirty="0"/>
          </a:p>
        </p:txBody>
      </p:sp>
      <p:sp>
        <p:nvSpPr>
          <p:cNvPr id="4" name="Slide Number Placeholder 3"/>
          <p:cNvSpPr>
            <a:spLocks noGrp="1"/>
          </p:cNvSpPr>
          <p:nvPr>
            <p:ph type="sldNum" sz="quarter" idx="10"/>
          </p:nvPr>
        </p:nvSpPr>
        <p:spPr/>
        <p:txBody>
          <a:bodyPr/>
          <a:lstStyle/>
          <a:p>
            <a:fld id="{6B954289-A1E1-F046-93AA-D0C7DF3818E5}" type="slidenum">
              <a:rPr lang="en-US" smtClean="0"/>
              <a:t>7</a:t>
            </a:fld>
            <a:endParaRPr lang="en-US"/>
          </a:p>
        </p:txBody>
      </p:sp>
    </p:spTree>
    <p:extLst>
      <p:ext uri="{BB962C8B-B14F-4D97-AF65-F5344CB8AC3E}">
        <p14:creationId xmlns:p14="http://schemas.microsoft.com/office/powerpoint/2010/main" val="408796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www.thehistoryblog.com</a:t>
            </a:r>
            <a:r>
              <a:rPr lang="en-US" dirty="0" smtClean="0"/>
              <a:t>/</a:t>
            </a:r>
            <a:r>
              <a:rPr lang="en-US" dirty="0" err="1" smtClean="0"/>
              <a:t>wp</a:t>
            </a:r>
            <a:r>
              <a:rPr lang="en-US" dirty="0" smtClean="0"/>
              <a:t>-content/uploads/2013/12/Ludovisi_Gaul-3.jpg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B954289-A1E1-F046-93AA-D0C7DF3818E5}" type="slidenum">
              <a:rPr lang="en-US" smtClean="0"/>
              <a:t>8</a:t>
            </a:fld>
            <a:endParaRPr lang="en-US"/>
          </a:p>
        </p:txBody>
      </p:sp>
    </p:spTree>
    <p:extLst>
      <p:ext uri="{BB962C8B-B14F-4D97-AF65-F5344CB8AC3E}">
        <p14:creationId xmlns:p14="http://schemas.microsoft.com/office/powerpoint/2010/main" val="102436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Pliny</a:t>
            </a:r>
            <a:r>
              <a:rPr lang="en-US" baseline="0" dirty="0" smtClean="0"/>
              <a:t> the Younger, Natural Histories</a:t>
            </a:r>
            <a:endParaRPr lang="en-US" dirty="0"/>
          </a:p>
        </p:txBody>
      </p:sp>
      <p:sp>
        <p:nvSpPr>
          <p:cNvPr id="4" name="Slide Number Placeholder 3"/>
          <p:cNvSpPr>
            <a:spLocks noGrp="1"/>
          </p:cNvSpPr>
          <p:nvPr>
            <p:ph type="sldNum" sz="quarter" idx="10"/>
          </p:nvPr>
        </p:nvSpPr>
        <p:spPr/>
        <p:txBody>
          <a:bodyPr/>
          <a:lstStyle/>
          <a:p>
            <a:fld id="{6B954289-A1E1-F046-93AA-D0C7DF3818E5}" type="slidenum">
              <a:rPr lang="en-US" smtClean="0"/>
              <a:t>11</a:t>
            </a:fld>
            <a:endParaRPr lang="en-US"/>
          </a:p>
        </p:txBody>
      </p:sp>
    </p:spTree>
    <p:extLst>
      <p:ext uri="{BB962C8B-B14F-4D97-AF65-F5344CB8AC3E}">
        <p14:creationId xmlns:p14="http://schemas.microsoft.com/office/powerpoint/2010/main" val="258721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11/1/17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Roman Views of Foreigners </a:t>
            </a:r>
            <a:endParaRPr lang="en-US" dirty="0"/>
          </a:p>
        </p:txBody>
      </p:sp>
      <p:sp>
        <p:nvSpPr>
          <p:cNvPr id="3" name="Subtitle 2"/>
          <p:cNvSpPr>
            <a:spLocks noGrp="1"/>
          </p:cNvSpPr>
          <p:nvPr>
            <p:ph type="subTitle" idx="1"/>
          </p:nvPr>
        </p:nvSpPr>
        <p:spPr/>
        <p:txBody>
          <a:bodyPr/>
          <a:lstStyle/>
          <a:p>
            <a:r>
              <a:rPr lang="en-US" dirty="0" err="1" smtClean="0"/>
              <a:t>Gauls</a:t>
            </a:r>
            <a:r>
              <a:rPr lang="en-US" dirty="0" smtClean="0"/>
              <a:t> and More! </a:t>
            </a:r>
          </a:p>
          <a:p>
            <a:r>
              <a:rPr lang="en-US" dirty="0" smtClean="0"/>
              <a:t>11/1/16</a:t>
            </a:r>
            <a:endParaRPr lang="en-US" dirty="0"/>
          </a:p>
        </p:txBody>
      </p:sp>
    </p:spTree>
    <p:extLst>
      <p:ext uri="{BB962C8B-B14F-4D97-AF65-F5344CB8AC3E}">
        <p14:creationId xmlns:p14="http://schemas.microsoft.com/office/powerpoint/2010/main" val="39173162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4818" y="472123"/>
            <a:ext cx="6691625" cy="646331"/>
          </a:xfrm>
          <a:prstGeom prst="rect">
            <a:avLst/>
          </a:prstGeom>
          <a:noFill/>
        </p:spPr>
        <p:txBody>
          <a:bodyPr wrap="square" rtlCol="0">
            <a:spAutoFit/>
          </a:bodyPr>
          <a:lstStyle/>
          <a:p>
            <a:pPr algn="ctr"/>
            <a:r>
              <a:rPr lang="en-US" sz="3600" dirty="0" smtClean="0"/>
              <a:t>Views on Syrians</a:t>
            </a:r>
            <a:endParaRPr lang="en-US" sz="3600" dirty="0"/>
          </a:p>
        </p:txBody>
      </p:sp>
      <p:sp>
        <p:nvSpPr>
          <p:cNvPr id="3" name="Rectangle 2"/>
          <p:cNvSpPr/>
          <p:nvPr/>
        </p:nvSpPr>
        <p:spPr>
          <a:xfrm>
            <a:off x="667534" y="1314311"/>
            <a:ext cx="7994132" cy="4524315"/>
          </a:xfrm>
          <a:prstGeom prst="rect">
            <a:avLst/>
          </a:prstGeom>
        </p:spPr>
        <p:txBody>
          <a:bodyPr wrap="square">
            <a:spAutoFit/>
          </a:bodyPr>
          <a:lstStyle/>
          <a:p>
            <a:r>
              <a:rPr lang="en-US" sz="2400" b="1" dirty="0"/>
              <a:t>For the Syrian Orontes has long since polluted the Tiber</a:t>
            </a:r>
            <a:r>
              <a:rPr lang="en-US" sz="2400" b="1" dirty="0" smtClean="0"/>
              <a:t>, bringing </a:t>
            </a:r>
            <a:r>
              <a:rPr lang="en-US" sz="2400" b="1" dirty="0"/>
              <a:t>its language and customs, pipes and harp-strings</a:t>
            </a:r>
            <a:r>
              <a:rPr lang="en-US" sz="2400" b="1" dirty="0" smtClean="0"/>
              <a:t>, and </a:t>
            </a:r>
            <a:r>
              <a:rPr lang="en-US" sz="2400" b="1" dirty="0"/>
              <a:t>even their native </a:t>
            </a:r>
            <a:r>
              <a:rPr lang="en-US" sz="2400" b="1" dirty="0" err="1"/>
              <a:t>timbrels</a:t>
            </a:r>
            <a:r>
              <a:rPr lang="en-US" sz="2400" b="1" dirty="0"/>
              <a:t> are dragged along too</a:t>
            </a:r>
            <a:r>
              <a:rPr lang="en-US" sz="2400" b="1" dirty="0" smtClean="0"/>
              <a:t>, and </a:t>
            </a:r>
            <a:r>
              <a:rPr lang="en-US" sz="2400" b="1" dirty="0"/>
              <a:t>the girls forced to offer themselves in the Circus</a:t>
            </a:r>
            <a:r>
              <a:rPr lang="en-US" sz="2400" b="1" dirty="0" smtClean="0"/>
              <a:t>.</a:t>
            </a:r>
          </a:p>
          <a:p>
            <a:endParaRPr lang="en-US" sz="2400" b="1" dirty="0"/>
          </a:p>
          <a:p>
            <a:r>
              <a:rPr lang="en-US" sz="2400" dirty="0" smtClean="0"/>
              <a:t>Juvenal, Satires</a:t>
            </a:r>
          </a:p>
          <a:p>
            <a:endParaRPr lang="en-US" sz="2400" dirty="0"/>
          </a:p>
          <a:p>
            <a:r>
              <a:rPr lang="en-US" sz="2400" b="1" dirty="0"/>
              <a:t>…Jews and Syrian nations, themselves born for slavery</a:t>
            </a:r>
            <a:r>
              <a:rPr lang="en-US" sz="2400" b="1" dirty="0" smtClean="0"/>
              <a:t>.</a:t>
            </a:r>
          </a:p>
          <a:p>
            <a:endParaRPr lang="en-US" sz="2400" b="1" dirty="0"/>
          </a:p>
          <a:p>
            <a:r>
              <a:rPr lang="en-US" sz="2400" dirty="0" smtClean="0"/>
              <a:t>Cicero</a:t>
            </a:r>
            <a:endParaRPr lang="en-US" sz="2400" dirty="0"/>
          </a:p>
        </p:txBody>
      </p:sp>
    </p:spTree>
    <p:extLst>
      <p:ext uri="{BB962C8B-B14F-4D97-AF65-F5344CB8AC3E}">
        <p14:creationId xmlns:p14="http://schemas.microsoft.com/office/powerpoint/2010/main" val="68007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4568" y="374443"/>
            <a:ext cx="7277752" cy="646331"/>
          </a:xfrm>
          <a:prstGeom prst="rect">
            <a:avLst/>
          </a:prstGeom>
          <a:noFill/>
        </p:spPr>
        <p:txBody>
          <a:bodyPr wrap="square" rtlCol="0">
            <a:spAutoFit/>
          </a:bodyPr>
          <a:lstStyle/>
          <a:p>
            <a:pPr algn="ctr"/>
            <a:r>
              <a:rPr lang="en-US" sz="3600" dirty="0" smtClean="0"/>
              <a:t>Views on..???</a:t>
            </a:r>
            <a:endParaRPr lang="en-US" sz="3600" dirty="0"/>
          </a:p>
        </p:txBody>
      </p:sp>
      <p:sp>
        <p:nvSpPr>
          <p:cNvPr id="3" name="Rectangle 2"/>
          <p:cNvSpPr/>
          <p:nvPr/>
        </p:nvSpPr>
        <p:spPr>
          <a:xfrm>
            <a:off x="293064" y="1020775"/>
            <a:ext cx="8694228" cy="5632310"/>
          </a:xfrm>
          <a:prstGeom prst="rect">
            <a:avLst/>
          </a:prstGeom>
        </p:spPr>
        <p:txBody>
          <a:bodyPr wrap="square">
            <a:spAutoFit/>
          </a:bodyPr>
          <a:lstStyle/>
          <a:p>
            <a:r>
              <a:rPr lang="en-US" sz="2400" b="1" dirty="0"/>
              <a:t>On many of the mountains again, there is a tribe of men who have the heads of dogs, and clothe themselves with the skins of wild beasts. Instead of speaking, they bark; and, furnished with claws, they live by hunting and catching birds. </a:t>
            </a:r>
            <a:endParaRPr lang="en-US" sz="2400" b="1" dirty="0" smtClean="0"/>
          </a:p>
          <a:p>
            <a:endParaRPr lang="en-US" sz="2400" b="1" dirty="0"/>
          </a:p>
          <a:p>
            <a:r>
              <a:rPr lang="en-US" sz="2400" b="1" dirty="0" smtClean="0"/>
              <a:t>…another </a:t>
            </a:r>
            <a:r>
              <a:rPr lang="en-US" sz="2400" b="1" dirty="0"/>
              <a:t>race of men, who are known as </a:t>
            </a:r>
            <a:r>
              <a:rPr lang="en-US" sz="2400" b="1" dirty="0" err="1"/>
              <a:t>Monocoli</a:t>
            </a:r>
            <a:r>
              <a:rPr lang="en-US" sz="2400" b="1" dirty="0"/>
              <a:t>, who have only one leg, but are able to leap with surprising agility. The same people are also called </a:t>
            </a:r>
            <a:r>
              <a:rPr lang="en-US" sz="2400" b="1" dirty="0" err="1"/>
              <a:t>Sciapodæ</a:t>
            </a:r>
            <a:r>
              <a:rPr lang="en-US" sz="2400" b="1" dirty="0"/>
              <a:t>,: because they are in the habit of lying on their backs, during the time of the extreme heat, and protect themselves from the sun by the shade of their feet. These people, he says, dwell not very far from the </a:t>
            </a:r>
            <a:r>
              <a:rPr lang="en-US" sz="2400" b="1" dirty="0" err="1"/>
              <a:t>Troglodytæ</a:t>
            </a:r>
            <a:r>
              <a:rPr lang="en-US" sz="2400" b="1" dirty="0"/>
              <a:t>; to the west of whom again there is a tribe who are without necks, and have eyes in their shoulders.</a:t>
            </a:r>
          </a:p>
        </p:txBody>
      </p:sp>
    </p:spTree>
    <p:extLst>
      <p:ext uri="{BB962C8B-B14F-4D97-AF65-F5344CB8AC3E}">
        <p14:creationId xmlns:p14="http://schemas.microsoft.com/office/powerpoint/2010/main" val="279612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4818" y="553524"/>
            <a:ext cx="6610219" cy="646331"/>
          </a:xfrm>
          <a:prstGeom prst="rect">
            <a:avLst/>
          </a:prstGeom>
          <a:noFill/>
        </p:spPr>
        <p:txBody>
          <a:bodyPr wrap="square" rtlCol="0">
            <a:spAutoFit/>
          </a:bodyPr>
          <a:lstStyle/>
          <a:p>
            <a:pPr algn="ctr"/>
            <a:r>
              <a:rPr lang="en-US" sz="3600" dirty="0" smtClean="0"/>
              <a:t>First World vs. Third World</a:t>
            </a:r>
            <a:endParaRPr lang="en-US" sz="3600" dirty="0"/>
          </a:p>
        </p:txBody>
      </p:sp>
      <p:sp>
        <p:nvSpPr>
          <p:cNvPr id="5" name="TextBox 4"/>
          <p:cNvSpPr txBox="1"/>
          <p:nvPr/>
        </p:nvSpPr>
        <p:spPr>
          <a:xfrm>
            <a:off x="390752" y="1514051"/>
            <a:ext cx="8287195" cy="3046988"/>
          </a:xfrm>
          <a:prstGeom prst="rect">
            <a:avLst/>
          </a:prstGeom>
          <a:noFill/>
        </p:spPr>
        <p:txBody>
          <a:bodyPr wrap="square" rtlCol="0">
            <a:spAutoFit/>
          </a:bodyPr>
          <a:lstStyle/>
          <a:p>
            <a:pPr marL="457200" indent="-457200">
              <a:buFont typeface="Arial"/>
              <a:buChar char="•"/>
            </a:pPr>
            <a:r>
              <a:rPr lang="en-US" sz="3200" dirty="0" smtClean="0"/>
              <a:t>Even in the Roman world, there was a divide between cultures which seemed to be civilized and those which were not.</a:t>
            </a:r>
          </a:p>
          <a:p>
            <a:pPr marL="457200" indent="-457200">
              <a:buFont typeface="Arial"/>
              <a:buChar char="•"/>
            </a:pPr>
            <a:r>
              <a:rPr lang="en-US" sz="3200" dirty="0" smtClean="0"/>
              <a:t>Basically, it came down to the Greeks and everyone else</a:t>
            </a:r>
            <a:endParaRPr lang="en-US" sz="3200" dirty="0"/>
          </a:p>
        </p:txBody>
      </p:sp>
    </p:spTree>
    <p:extLst>
      <p:ext uri="{BB962C8B-B14F-4D97-AF65-F5344CB8AC3E}">
        <p14:creationId xmlns:p14="http://schemas.microsoft.com/office/powerpoint/2010/main" val="13932615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192" y="520964"/>
            <a:ext cx="7489410" cy="707886"/>
          </a:xfrm>
          <a:prstGeom prst="rect">
            <a:avLst/>
          </a:prstGeom>
          <a:noFill/>
        </p:spPr>
        <p:txBody>
          <a:bodyPr wrap="square" rtlCol="0">
            <a:spAutoFit/>
          </a:bodyPr>
          <a:lstStyle/>
          <a:p>
            <a:pPr algn="ctr"/>
            <a:r>
              <a:rPr lang="en-US" sz="4000" dirty="0" smtClean="0"/>
              <a:t>Views of the Greeks</a:t>
            </a:r>
            <a:endParaRPr lang="en-US" sz="4000" dirty="0"/>
          </a:p>
        </p:txBody>
      </p:sp>
      <p:sp>
        <p:nvSpPr>
          <p:cNvPr id="3" name="Rectangle 2"/>
          <p:cNvSpPr/>
          <p:nvPr/>
        </p:nvSpPr>
        <p:spPr>
          <a:xfrm>
            <a:off x="732660" y="1566535"/>
            <a:ext cx="7635942" cy="4708981"/>
          </a:xfrm>
          <a:prstGeom prst="rect">
            <a:avLst/>
          </a:prstGeom>
        </p:spPr>
        <p:txBody>
          <a:bodyPr wrap="square">
            <a:spAutoFit/>
          </a:bodyPr>
          <a:lstStyle/>
          <a:p>
            <a:r>
              <a:rPr lang="en-US" sz="2000" b="1" dirty="0"/>
              <a:t>And What About all Those Greeks?</a:t>
            </a:r>
          </a:p>
          <a:p>
            <a:r>
              <a:rPr lang="en-US" sz="2000" b="1" dirty="0"/>
              <a:t>That race most acceptable now to our wealthy Romans,</a:t>
            </a:r>
          </a:p>
          <a:p>
            <a:r>
              <a:rPr lang="en-US" sz="2000" b="1" dirty="0"/>
              <a:t>That race I principally wish to flee, I’ll swiftly reveal,</a:t>
            </a:r>
          </a:p>
          <a:p>
            <a:r>
              <a:rPr lang="en-US" sz="2000" b="1" dirty="0"/>
              <a:t>And without embarrassment. My friends, I can’t stand</a:t>
            </a:r>
          </a:p>
          <a:p>
            <a:r>
              <a:rPr lang="en-US" sz="2000" b="1" dirty="0"/>
              <a:t>A Rome full of Greeks, yet few of the dregs are Greek</a:t>
            </a:r>
            <a:r>
              <a:rPr lang="en-US" sz="2000" b="1" dirty="0" smtClean="0"/>
              <a:t>!...</a:t>
            </a:r>
          </a:p>
          <a:p>
            <a:endParaRPr lang="en-US" sz="2000" b="1" dirty="0"/>
          </a:p>
          <a:p>
            <a:r>
              <a:rPr lang="en-US" sz="2000" b="1" dirty="0"/>
              <a:t>Quick witted, of shamelessly audacity, ready of speech, </a:t>
            </a:r>
            <a:r>
              <a:rPr lang="en-US" sz="2000" b="1" dirty="0" smtClean="0"/>
              <a:t>more lip </a:t>
            </a:r>
            <a:r>
              <a:rPr lang="en-US" sz="2000" b="1" dirty="0"/>
              <a:t>than </a:t>
            </a:r>
            <a:r>
              <a:rPr lang="en-US" sz="2000" b="1" dirty="0" err="1"/>
              <a:t>Isaeus</a:t>
            </a:r>
            <a:r>
              <a:rPr lang="en-US" sz="2000" b="1" dirty="0"/>
              <a:t>, the rhetorician. Just say what you want </a:t>
            </a:r>
            <a:r>
              <a:rPr lang="en-US" sz="2000" b="1" dirty="0" smtClean="0"/>
              <a:t>them to </a:t>
            </a:r>
            <a:r>
              <a:rPr lang="en-US" sz="2000" b="1" dirty="0"/>
              <a:t>be. They’ll bring you, in one person, whatever you </a:t>
            </a:r>
            <a:r>
              <a:rPr lang="en-US" sz="2000" b="1" dirty="0" smtClean="0"/>
              <a:t>need: the </a:t>
            </a:r>
            <a:r>
              <a:rPr lang="en-US" sz="2000" b="1" dirty="0"/>
              <a:t>teacher of languages, orator, painter, geometer, trainer</a:t>
            </a:r>
            <a:r>
              <a:rPr lang="en-US" sz="2000" b="1" dirty="0" smtClean="0"/>
              <a:t>, augur</a:t>
            </a:r>
            <a:r>
              <a:rPr lang="en-US" sz="2000" b="1" dirty="0"/>
              <a:t>, rope-dancer, physician, magician, they know it all</a:t>
            </a:r>
            <a:r>
              <a:rPr lang="en-US" sz="2000" b="1" dirty="0" smtClean="0"/>
              <a:t>, your </a:t>
            </a:r>
            <a:r>
              <a:rPr lang="en-US" sz="2000" b="1" dirty="0"/>
              <a:t>hungry Greeks: tell them to buzz off to heaven, they’ll go</a:t>
            </a:r>
            <a:r>
              <a:rPr lang="en-US" sz="2000" b="1" dirty="0" smtClean="0"/>
              <a:t>.</a:t>
            </a:r>
          </a:p>
          <a:p>
            <a:endParaRPr lang="en-US" sz="2000" b="1" i="1" dirty="0"/>
          </a:p>
          <a:p>
            <a:r>
              <a:rPr lang="en-US" sz="2000" b="1" i="1" dirty="0" smtClean="0"/>
              <a:t>Juvenal, Satires</a:t>
            </a:r>
            <a:endParaRPr lang="en-US" sz="2000" b="1" dirty="0"/>
          </a:p>
        </p:txBody>
      </p:sp>
    </p:spTree>
    <p:extLst>
      <p:ext uri="{BB962C8B-B14F-4D97-AF65-F5344CB8AC3E}">
        <p14:creationId xmlns:p14="http://schemas.microsoft.com/office/powerpoint/2010/main" val="718001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192" y="520964"/>
            <a:ext cx="7489410" cy="707886"/>
          </a:xfrm>
          <a:prstGeom prst="rect">
            <a:avLst/>
          </a:prstGeom>
          <a:noFill/>
        </p:spPr>
        <p:txBody>
          <a:bodyPr wrap="square" rtlCol="0">
            <a:spAutoFit/>
          </a:bodyPr>
          <a:lstStyle/>
          <a:p>
            <a:pPr algn="ctr"/>
            <a:r>
              <a:rPr lang="en-US" sz="4000" dirty="0" smtClean="0"/>
              <a:t>Views of the Greeks</a:t>
            </a:r>
            <a:endParaRPr lang="en-US" sz="4000" dirty="0"/>
          </a:p>
        </p:txBody>
      </p:sp>
      <p:sp>
        <p:nvSpPr>
          <p:cNvPr id="4" name="Rectangle 3"/>
          <p:cNvSpPr/>
          <p:nvPr/>
        </p:nvSpPr>
        <p:spPr>
          <a:xfrm>
            <a:off x="732660" y="1563285"/>
            <a:ext cx="7880162" cy="4154983"/>
          </a:xfrm>
          <a:prstGeom prst="rect">
            <a:avLst/>
          </a:prstGeom>
        </p:spPr>
        <p:txBody>
          <a:bodyPr wrap="square">
            <a:spAutoFit/>
          </a:bodyPr>
          <a:lstStyle/>
          <a:p>
            <a:r>
              <a:rPr lang="en-US" sz="2400" b="1" dirty="0"/>
              <a:t>Seeking to prejudice his son against Greek culture, he indulges in an utterance all too rash for his years, declaring, in the tone of a prophet or a seer, that Rome would lose her empire when she had become infected with Greek letters. But time has certainly shown the emptiness of this ill-boding speech of his, for while the city was at the zenith of its empire, she made every form of Greek learning and culture her own</a:t>
            </a:r>
            <a:r>
              <a:rPr lang="en-US" sz="2400" b="1" dirty="0" smtClean="0"/>
              <a:t>.</a:t>
            </a:r>
          </a:p>
          <a:p>
            <a:endParaRPr lang="en-US" sz="2400" b="1" i="1" dirty="0"/>
          </a:p>
          <a:p>
            <a:r>
              <a:rPr lang="en-US" sz="2400" b="1" i="1" dirty="0" smtClean="0"/>
              <a:t>Plutarch, Life of Cato</a:t>
            </a:r>
            <a:endParaRPr lang="en-US" sz="2400" b="1" dirty="0"/>
          </a:p>
        </p:txBody>
      </p:sp>
    </p:spTree>
    <p:extLst>
      <p:ext uri="{BB962C8B-B14F-4D97-AF65-F5344CB8AC3E}">
        <p14:creationId xmlns:p14="http://schemas.microsoft.com/office/powerpoint/2010/main" val="26441599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066" y="504684"/>
            <a:ext cx="7294035" cy="646331"/>
          </a:xfrm>
          <a:prstGeom prst="rect">
            <a:avLst/>
          </a:prstGeom>
          <a:noFill/>
        </p:spPr>
        <p:txBody>
          <a:bodyPr wrap="square" rtlCol="0">
            <a:spAutoFit/>
          </a:bodyPr>
          <a:lstStyle/>
          <a:p>
            <a:pPr algn="ctr"/>
            <a:r>
              <a:rPr lang="en-US" sz="3600" dirty="0" smtClean="0"/>
              <a:t>Rome’s Real Opinion of Greece?</a:t>
            </a:r>
            <a:endParaRPr lang="en-US" sz="3600" dirty="0"/>
          </a:p>
        </p:txBody>
      </p:sp>
      <p:sp>
        <p:nvSpPr>
          <p:cNvPr id="3" name="Rectangle 2"/>
          <p:cNvSpPr/>
          <p:nvPr/>
        </p:nvSpPr>
        <p:spPr>
          <a:xfrm>
            <a:off x="341909" y="1448931"/>
            <a:ext cx="8173226" cy="3970318"/>
          </a:xfrm>
          <a:prstGeom prst="rect">
            <a:avLst/>
          </a:prstGeom>
        </p:spPr>
        <p:txBody>
          <a:bodyPr wrap="square">
            <a:spAutoFit/>
          </a:bodyPr>
          <a:lstStyle/>
          <a:p>
            <a:r>
              <a:rPr lang="en-US" sz="2400" i="1" dirty="0"/>
              <a:t>Graecia </a:t>
            </a:r>
            <a:r>
              <a:rPr lang="en-US" sz="2400" i="1" dirty="0" err="1"/>
              <a:t>capta</a:t>
            </a:r>
            <a:r>
              <a:rPr lang="en-US" sz="2400" i="1" dirty="0"/>
              <a:t> </a:t>
            </a:r>
            <a:r>
              <a:rPr lang="en-US" sz="2400" i="1" dirty="0" err="1"/>
              <a:t>ferum</a:t>
            </a:r>
            <a:r>
              <a:rPr lang="en-US" sz="2400" i="1" dirty="0"/>
              <a:t> </a:t>
            </a:r>
            <a:r>
              <a:rPr lang="en-US" sz="2400" i="1" dirty="0" err="1"/>
              <a:t>victorem</a:t>
            </a:r>
            <a:r>
              <a:rPr lang="en-US" sz="2400" i="1" dirty="0"/>
              <a:t> </a:t>
            </a:r>
            <a:r>
              <a:rPr lang="en-US" sz="2400" i="1" dirty="0" err="1"/>
              <a:t>cepit</a:t>
            </a:r>
            <a:r>
              <a:rPr lang="en-US" sz="2400" i="1" dirty="0"/>
              <a:t> et </a:t>
            </a:r>
            <a:r>
              <a:rPr lang="en-US" sz="2400" i="1" dirty="0" err="1"/>
              <a:t>artes</a:t>
            </a:r>
            <a:r>
              <a:rPr lang="en-US" sz="2400" i="1" dirty="0"/>
              <a:t> </a:t>
            </a:r>
            <a:r>
              <a:rPr lang="en-US" sz="2400" i="1" dirty="0" err="1"/>
              <a:t>intulit</a:t>
            </a:r>
            <a:r>
              <a:rPr lang="en-US" sz="2400" i="1" dirty="0"/>
              <a:t> </a:t>
            </a:r>
            <a:r>
              <a:rPr lang="en-US" sz="2400" i="1" dirty="0" err="1"/>
              <a:t>agresti</a:t>
            </a:r>
            <a:r>
              <a:rPr lang="en-US" sz="2400" i="1" dirty="0"/>
              <a:t> </a:t>
            </a:r>
            <a:r>
              <a:rPr lang="en-US" sz="2400" i="1" dirty="0" err="1"/>
              <a:t>Latio</a:t>
            </a:r>
            <a:r>
              <a:rPr lang="en-US" sz="2400" i="1" dirty="0" smtClean="0"/>
              <a:t>. (Horace, Epistles)</a:t>
            </a:r>
          </a:p>
          <a:p>
            <a:endParaRPr lang="en-US" sz="2400" dirty="0"/>
          </a:p>
          <a:p>
            <a:r>
              <a:rPr lang="en-US" sz="2400" b="1" dirty="0"/>
              <a:t>Conquered Greece took captive her savage conqueror and brought her arts into rustic Latium</a:t>
            </a:r>
            <a:r>
              <a:rPr lang="en-US" sz="2400" b="1" dirty="0" smtClean="0"/>
              <a:t>.</a:t>
            </a:r>
          </a:p>
          <a:p>
            <a:endParaRPr lang="en-US" b="1" dirty="0"/>
          </a:p>
          <a:p>
            <a:endParaRPr lang="en-US" dirty="0" smtClean="0"/>
          </a:p>
          <a:p>
            <a:r>
              <a:rPr lang="en-US" sz="2400" dirty="0" smtClean="0"/>
              <a:t>Rome adopted principles of Grecian art, rhetoric, architecture, philosophy, and (of course) religion. </a:t>
            </a:r>
          </a:p>
          <a:p>
            <a:endParaRPr lang="en-US" sz="2400" dirty="0"/>
          </a:p>
          <a:p>
            <a:endParaRPr lang="en-US" sz="2400" dirty="0" smtClean="0"/>
          </a:p>
        </p:txBody>
      </p:sp>
    </p:spTree>
    <p:extLst>
      <p:ext uri="{BB962C8B-B14F-4D97-AF65-F5344CB8AC3E}">
        <p14:creationId xmlns:p14="http://schemas.microsoft.com/office/powerpoint/2010/main" val="205855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2506" y="390723"/>
            <a:ext cx="6414843" cy="584776"/>
          </a:xfrm>
          <a:prstGeom prst="rect">
            <a:avLst/>
          </a:prstGeom>
          <a:noFill/>
        </p:spPr>
        <p:txBody>
          <a:bodyPr wrap="square" rtlCol="0">
            <a:spAutoFit/>
          </a:bodyPr>
          <a:lstStyle/>
          <a:p>
            <a:pPr algn="ctr"/>
            <a:r>
              <a:rPr lang="en-US" sz="3200" dirty="0" smtClean="0"/>
              <a:t>Views of Gaul</a:t>
            </a:r>
            <a:endParaRPr lang="en-US" sz="3200" dirty="0"/>
          </a:p>
        </p:txBody>
      </p:sp>
      <p:sp>
        <p:nvSpPr>
          <p:cNvPr id="3" name="Rectangle 2"/>
          <p:cNvSpPr/>
          <p:nvPr/>
        </p:nvSpPr>
        <p:spPr>
          <a:xfrm>
            <a:off x="732660" y="1321859"/>
            <a:ext cx="7880162" cy="4524315"/>
          </a:xfrm>
          <a:prstGeom prst="rect">
            <a:avLst/>
          </a:prstGeom>
        </p:spPr>
        <p:txBody>
          <a:bodyPr wrap="square">
            <a:spAutoFit/>
          </a:bodyPr>
          <a:lstStyle/>
          <a:p>
            <a:r>
              <a:rPr lang="en-US" sz="2400" b="1" dirty="0"/>
              <a:t>The </a:t>
            </a:r>
            <a:r>
              <a:rPr lang="en-US" sz="2400" b="1" dirty="0" err="1"/>
              <a:t>Gauls</a:t>
            </a:r>
            <a:r>
              <a:rPr lang="en-US" sz="2400" b="1" dirty="0"/>
              <a:t> are terrifying in aspect and their voices are deep and altogether harsh; when they meet together they converse with few words and in riddles, hinting darkly at things for the most part and using one word when they mean another; and they like to talk in superlatives, to the end that they may extol themselves and depreciate all other men. They are also boasters and </a:t>
            </a:r>
            <a:r>
              <a:rPr lang="en-US" sz="2400" b="1" dirty="0" err="1"/>
              <a:t>threateners</a:t>
            </a:r>
            <a:r>
              <a:rPr lang="en-US" sz="2400" b="1" dirty="0"/>
              <a:t> and are fond of pompous language, and yet they have sharp wits and are not without cleverness at learning</a:t>
            </a:r>
            <a:r>
              <a:rPr lang="en-US" sz="2400" b="1" dirty="0" smtClean="0"/>
              <a:t>.</a:t>
            </a:r>
          </a:p>
          <a:p>
            <a:endParaRPr lang="en-US" sz="2400" b="1" dirty="0"/>
          </a:p>
          <a:p>
            <a:r>
              <a:rPr lang="en-US" sz="2400" dirty="0" err="1" smtClean="0"/>
              <a:t>Diodorus</a:t>
            </a:r>
            <a:r>
              <a:rPr lang="en-US" sz="2400" dirty="0" smtClean="0"/>
              <a:t> </a:t>
            </a:r>
            <a:r>
              <a:rPr lang="en-US" sz="2400" dirty="0" err="1" smtClean="0"/>
              <a:t>Siculus</a:t>
            </a:r>
            <a:endParaRPr lang="en-US" sz="2400" dirty="0"/>
          </a:p>
        </p:txBody>
      </p:sp>
    </p:spTree>
    <p:extLst>
      <p:ext uri="{BB962C8B-B14F-4D97-AF65-F5344CB8AC3E}">
        <p14:creationId xmlns:p14="http://schemas.microsoft.com/office/powerpoint/2010/main" val="403932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12800"/>
            <a:ext cx="9144000" cy="5209442"/>
          </a:xfrm>
          <a:prstGeom prst="rect">
            <a:avLst/>
          </a:prstGeom>
        </p:spPr>
      </p:pic>
    </p:spTree>
    <p:extLst>
      <p:ext uri="{BB962C8B-B14F-4D97-AF65-F5344CB8AC3E}">
        <p14:creationId xmlns:p14="http://schemas.microsoft.com/office/powerpoint/2010/main" val="362534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97430" y="0"/>
            <a:ext cx="4520045" cy="6858000"/>
          </a:xfrm>
          <a:prstGeom prst="rect">
            <a:avLst/>
          </a:prstGeom>
        </p:spPr>
      </p:pic>
    </p:spTree>
    <p:extLst>
      <p:ext uri="{BB962C8B-B14F-4D97-AF65-F5344CB8AC3E}">
        <p14:creationId xmlns:p14="http://schemas.microsoft.com/office/powerpoint/2010/main" val="246683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9442" y="276762"/>
            <a:ext cx="7082377" cy="646331"/>
          </a:xfrm>
          <a:prstGeom prst="rect">
            <a:avLst/>
          </a:prstGeom>
          <a:noFill/>
        </p:spPr>
        <p:txBody>
          <a:bodyPr wrap="square" rtlCol="0">
            <a:spAutoFit/>
          </a:bodyPr>
          <a:lstStyle/>
          <a:p>
            <a:pPr algn="ctr"/>
            <a:r>
              <a:rPr lang="en-US" sz="3600" dirty="0" smtClean="0"/>
              <a:t>View of Britons</a:t>
            </a:r>
            <a:endParaRPr lang="en-US" sz="3600" dirty="0"/>
          </a:p>
        </p:txBody>
      </p:sp>
      <p:sp>
        <p:nvSpPr>
          <p:cNvPr id="3" name="Rectangle 2"/>
          <p:cNvSpPr/>
          <p:nvPr/>
        </p:nvSpPr>
        <p:spPr>
          <a:xfrm>
            <a:off x="358189" y="1050208"/>
            <a:ext cx="8547697" cy="5632310"/>
          </a:xfrm>
          <a:prstGeom prst="rect">
            <a:avLst/>
          </a:prstGeom>
        </p:spPr>
        <p:txBody>
          <a:bodyPr wrap="square">
            <a:spAutoFit/>
          </a:bodyPr>
          <a:lstStyle/>
          <a:p>
            <a:r>
              <a:rPr lang="en-US" sz="2400" b="1" dirty="0" smtClean="0"/>
              <a:t>They dwell in tents, naked and unshod, possess their women in common, and in common rear all the offspring. Their form of rule is democratic for the most part, and they are very fond of plundering; consequently they choose their boldest men as rulers…</a:t>
            </a:r>
            <a:r>
              <a:rPr lang="en-US" sz="2400" b="1" dirty="0"/>
              <a:t>They can endure hunger and cold and any kind of hardship; for they plunge into the swamps and exist there for many days with only their heads above water, and in the forests they support themselves upon bark and roots, and for all emergencies they prepare a certain kind of food, the eating of a small portion of which, the size of a bean, prevents them from feeling either hunger or thirst</a:t>
            </a:r>
            <a:r>
              <a:rPr lang="en-US" sz="2400" b="1" dirty="0" smtClean="0"/>
              <a:t>.</a:t>
            </a:r>
          </a:p>
          <a:p>
            <a:endParaRPr lang="en-US" sz="2400" b="1" dirty="0"/>
          </a:p>
          <a:p>
            <a:r>
              <a:rPr lang="en-US" sz="2400" dirty="0" smtClean="0"/>
              <a:t>Cassius </a:t>
            </a:r>
            <a:r>
              <a:rPr lang="en-US" sz="2400" dirty="0" err="1" smtClean="0"/>
              <a:t>Dio</a:t>
            </a:r>
            <a:endParaRPr lang="en-US" sz="2400" dirty="0"/>
          </a:p>
        </p:txBody>
      </p:sp>
    </p:spTree>
    <p:extLst>
      <p:ext uri="{BB962C8B-B14F-4D97-AF65-F5344CB8AC3E}">
        <p14:creationId xmlns:p14="http://schemas.microsoft.com/office/powerpoint/2010/main" val="876838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40</TotalTime>
  <Words>977</Words>
  <Application>Microsoft Macintosh PowerPoint</Application>
  <PresentationFormat>On-screen Show (4:3)</PresentationFormat>
  <Paragraphs>64</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Breeze</vt:lpstr>
      <vt:lpstr>Roman Views of Foreigners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Views of Foreigners </dc:title>
  <dc:creator>Morgan Arant</dc:creator>
  <cp:lastModifiedBy>Morgan Arant</cp:lastModifiedBy>
  <cp:revision>16</cp:revision>
  <dcterms:created xsi:type="dcterms:W3CDTF">2016-10-31T19:39:39Z</dcterms:created>
  <dcterms:modified xsi:type="dcterms:W3CDTF">2017-11-01T19:11:32Z</dcterms:modified>
</cp:coreProperties>
</file>