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7CD67-F761-A94F-B330-2E9D40A0319B}" type="datetimeFigureOut">
              <a:rPr lang="en-US" smtClean="0"/>
              <a:t>11/1/17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CA5DA-EEE9-F74C-A773-B48D08A1319D}" type="slidenum">
              <a:rPr lang="en-US" smtClean="0"/>
              <a:t>‹#›</a:t>
            </a:fld>
            <a:endParaRPr lang="en-US"/>
          </a:p>
        </p:txBody>
      </p:sp>
    </p:spTree>
    <p:extLst>
      <p:ext uri="{BB962C8B-B14F-4D97-AF65-F5344CB8AC3E}">
        <p14:creationId xmlns:p14="http://schemas.microsoft.com/office/powerpoint/2010/main" val="3801546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is trying</a:t>
            </a:r>
            <a:r>
              <a:rPr lang="en-US" baseline="0" dirty="0" smtClean="0"/>
              <a:t> to justify his presence in Gaul which was technically illegal since being governor/pro-consul was supposed to be a one year thing. He was afraid that they would prosecute him when he came back from Rome and strip him of all of his power. He wanted to the plebeians to think that he was simply doing all of this to increase Rome’s glory throughout the world. Then he would be untouchable because the people would flip if the Senate tried to to anything to Caesar. </a:t>
            </a:r>
          </a:p>
          <a:p>
            <a:endParaRPr lang="en-US" baseline="0" dirty="0" smtClean="0"/>
          </a:p>
          <a:p>
            <a:r>
              <a:rPr lang="en-US" baseline="0" dirty="0" smtClean="0"/>
              <a:t>Simple prose allowed anyone to read and he did a great job of keeping the action moving. </a:t>
            </a:r>
            <a:endParaRPr lang="en-US" dirty="0"/>
          </a:p>
        </p:txBody>
      </p:sp>
      <p:sp>
        <p:nvSpPr>
          <p:cNvPr id="4" name="Slide Number Placeholder 3"/>
          <p:cNvSpPr>
            <a:spLocks noGrp="1"/>
          </p:cNvSpPr>
          <p:nvPr>
            <p:ph type="sldNum" sz="quarter" idx="10"/>
          </p:nvPr>
        </p:nvSpPr>
        <p:spPr/>
        <p:txBody>
          <a:bodyPr/>
          <a:lstStyle/>
          <a:p>
            <a:fld id="{686CA5DA-EEE9-F74C-A773-B48D08A1319D}" type="slidenum">
              <a:rPr lang="en-US" smtClean="0"/>
              <a:t>3</a:t>
            </a:fld>
            <a:endParaRPr lang="en-US"/>
          </a:p>
        </p:txBody>
      </p:sp>
    </p:spTree>
    <p:extLst>
      <p:ext uri="{BB962C8B-B14F-4D97-AF65-F5344CB8AC3E}">
        <p14:creationId xmlns:p14="http://schemas.microsoft.com/office/powerpoint/2010/main" val="31715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a:t>
            </a:r>
            <a:r>
              <a:rPr lang="mr-IN" baseline="0" dirty="0" smtClean="0"/>
              <a:t>–</a:t>
            </a:r>
            <a:r>
              <a:rPr lang="en-US" baseline="0" dirty="0" smtClean="0"/>
              <a:t> Display of Roman valor and fortitude in the face of adversity; strength of Roman soldiers who are helping civilize the world; lesson of how each Roman is able to contribute</a:t>
            </a:r>
            <a:endParaRPr lang="en-US" dirty="0"/>
          </a:p>
        </p:txBody>
      </p:sp>
      <p:sp>
        <p:nvSpPr>
          <p:cNvPr id="4" name="Slide Number Placeholder 3"/>
          <p:cNvSpPr>
            <a:spLocks noGrp="1"/>
          </p:cNvSpPr>
          <p:nvPr>
            <p:ph type="sldNum" sz="quarter" idx="10"/>
          </p:nvPr>
        </p:nvSpPr>
        <p:spPr/>
        <p:txBody>
          <a:bodyPr/>
          <a:lstStyle/>
          <a:p>
            <a:fld id="{686CA5DA-EEE9-F74C-A773-B48D08A1319D}" type="slidenum">
              <a:rPr lang="en-US" smtClean="0"/>
              <a:t>5</a:t>
            </a:fld>
            <a:endParaRPr lang="en-US"/>
          </a:p>
        </p:txBody>
      </p:sp>
    </p:spTree>
    <p:extLst>
      <p:ext uri="{BB962C8B-B14F-4D97-AF65-F5344CB8AC3E}">
        <p14:creationId xmlns:p14="http://schemas.microsoft.com/office/powerpoint/2010/main" val="46139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top centurions were in</a:t>
            </a:r>
            <a:r>
              <a:rPr lang="en-US" baseline="0" dirty="0" smtClean="0"/>
              <a:t> the first cohort. </a:t>
            </a:r>
            <a:endParaRPr lang="en-US" dirty="0"/>
          </a:p>
        </p:txBody>
      </p:sp>
      <p:sp>
        <p:nvSpPr>
          <p:cNvPr id="4" name="Slide Number Placeholder 3"/>
          <p:cNvSpPr>
            <a:spLocks noGrp="1"/>
          </p:cNvSpPr>
          <p:nvPr>
            <p:ph type="sldNum" sz="quarter" idx="10"/>
          </p:nvPr>
        </p:nvSpPr>
        <p:spPr/>
        <p:txBody>
          <a:bodyPr/>
          <a:lstStyle/>
          <a:p>
            <a:fld id="{686CA5DA-EEE9-F74C-A773-B48D08A1319D}" type="slidenum">
              <a:rPr lang="en-US" smtClean="0"/>
              <a:t>6</a:t>
            </a:fld>
            <a:endParaRPr lang="en-US"/>
          </a:p>
        </p:txBody>
      </p:sp>
    </p:spTree>
    <p:extLst>
      <p:ext uri="{BB962C8B-B14F-4D97-AF65-F5344CB8AC3E}">
        <p14:creationId xmlns:p14="http://schemas.microsoft.com/office/powerpoint/2010/main" val="389147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 Crassus’ disaster</a:t>
            </a:r>
            <a:r>
              <a:rPr lang="en-US" baseline="0" dirty="0" smtClean="0"/>
              <a:t> with the Parthians as an example of a dissolution. </a:t>
            </a:r>
          </a:p>
          <a:p>
            <a:endParaRPr lang="en-US" baseline="0" dirty="0" smtClean="0"/>
          </a:p>
          <a:p>
            <a:r>
              <a:rPr lang="en-US" baseline="0" dirty="0" smtClean="0"/>
              <a:t>Other jobs that didn’t involve fighting </a:t>
            </a:r>
            <a:r>
              <a:rPr lang="mr-IN" baseline="0" dirty="0" smtClean="0"/>
              <a:t>–</a:t>
            </a:r>
            <a:r>
              <a:rPr lang="en-US" baseline="0" dirty="0" smtClean="0"/>
              <a:t> horn players, man who carried image of the emperor, others who had specialized skills (doctors, hunters, engineers, carpenters</a:t>
            </a:r>
            <a:r>
              <a:rPr lang="en-US" baseline="0" smtClean="0"/>
              <a:t>, etc.)</a:t>
            </a:r>
            <a:endParaRPr lang="en-US" dirty="0"/>
          </a:p>
        </p:txBody>
      </p:sp>
      <p:sp>
        <p:nvSpPr>
          <p:cNvPr id="4" name="Slide Number Placeholder 3"/>
          <p:cNvSpPr>
            <a:spLocks noGrp="1"/>
          </p:cNvSpPr>
          <p:nvPr>
            <p:ph type="sldNum" sz="quarter" idx="10"/>
          </p:nvPr>
        </p:nvSpPr>
        <p:spPr/>
        <p:txBody>
          <a:bodyPr/>
          <a:lstStyle/>
          <a:p>
            <a:fld id="{686CA5DA-EEE9-F74C-A773-B48D08A1319D}" type="slidenum">
              <a:rPr lang="en-US" smtClean="0"/>
              <a:t>8</a:t>
            </a:fld>
            <a:endParaRPr lang="en-US"/>
          </a:p>
        </p:txBody>
      </p:sp>
    </p:spTree>
    <p:extLst>
      <p:ext uri="{BB962C8B-B14F-4D97-AF65-F5344CB8AC3E}">
        <p14:creationId xmlns:p14="http://schemas.microsoft.com/office/powerpoint/2010/main" val="220252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CA5DA-EEE9-F74C-A773-B48D08A1319D}" type="slidenum">
              <a:rPr lang="en-US" smtClean="0"/>
              <a:t>9</a:t>
            </a:fld>
            <a:endParaRPr lang="en-US"/>
          </a:p>
        </p:txBody>
      </p:sp>
    </p:spTree>
    <p:extLst>
      <p:ext uri="{BB962C8B-B14F-4D97-AF65-F5344CB8AC3E}">
        <p14:creationId xmlns:p14="http://schemas.microsoft.com/office/powerpoint/2010/main" val="391528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11/1/17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11/1/17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11/1/17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11/1/17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11/1/17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t>11/1/17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t>11/1/17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t>11/1/17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t>11/1/17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11/1/17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11/1/17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11/1/17</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Gaius Julius Caesar		</a:t>
            </a:r>
            <a:endParaRPr lang="en-US" dirty="0"/>
          </a:p>
        </p:txBody>
      </p:sp>
      <p:sp>
        <p:nvSpPr>
          <p:cNvPr id="3" name="Subtitle 2"/>
          <p:cNvSpPr>
            <a:spLocks noGrp="1"/>
          </p:cNvSpPr>
          <p:nvPr>
            <p:ph type="subTitle" idx="1"/>
          </p:nvPr>
        </p:nvSpPr>
        <p:spPr/>
        <p:txBody>
          <a:bodyPr/>
          <a:lstStyle/>
          <a:p>
            <a:r>
              <a:rPr lang="en-US" i="1" dirty="0" smtClean="0"/>
              <a:t>De Bello </a:t>
            </a:r>
            <a:r>
              <a:rPr lang="en-US" i="1" dirty="0" err="1" smtClean="0"/>
              <a:t>Gallico</a:t>
            </a:r>
            <a:endParaRPr lang="en-US" i="1" dirty="0"/>
          </a:p>
        </p:txBody>
      </p:sp>
    </p:spTree>
    <p:extLst>
      <p:ext uri="{BB962C8B-B14F-4D97-AF65-F5344CB8AC3E}">
        <p14:creationId xmlns:p14="http://schemas.microsoft.com/office/powerpoint/2010/main" val="11148181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9571"/>
            <a:ext cx="6937375" cy="584776"/>
          </a:xfrm>
          <a:prstGeom prst="rect">
            <a:avLst/>
          </a:prstGeom>
          <a:noFill/>
        </p:spPr>
        <p:txBody>
          <a:bodyPr wrap="square" rtlCol="0">
            <a:spAutoFit/>
          </a:bodyPr>
          <a:lstStyle/>
          <a:p>
            <a:pPr algn="ctr"/>
            <a:r>
              <a:rPr lang="en-US" sz="3200" i="1" dirty="0" smtClean="0"/>
              <a:t>De Bello </a:t>
            </a:r>
            <a:r>
              <a:rPr lang="en-US" sz="3200" i="1" dirty="0" err="1" smtClean="0"/>
              <a:t>Gallico</a:t>
            </a:r>
            <a:endParaRPr lang="en-US" sz="3200" dirty="0"/>
          </a:p>
        </p:txBody>
      </p:sp>
      <p:sp>
        <p:nvSpPr>
          <p:cNvPr id="3" name="TextBox 2"/>
          <p:cNvSpPr txBox="1"/>
          <p:nvPr/>
        </p:nvSpPr>
        <p:spPr>
          <a:xfrm>
            <a:off x="698500" y="1206500"/>
            <a:ext cx="7826375" cy="2677656"/>
          </a:xfrm>
          <a:prstGeom prst="rect">
            <a:avLst/>
          </a:prstGeom>
          <a:noFill/>
        </p:spPr>
        <p:txBody>
          <a:bodyPr wrap="square" rtlCol="0">
            <a:spAutoFit/>
          </a:bodyPr>
          <a:lstStyle/>
          <a:p>
            <a:pPr marL="457200" indent="-457200">
              <a:buFont typeface="Arial"/>
              <a:buChar char="•"/>
            </a:pPr>
            <a:r>
              <a:rPr lang="en-US" sz="2400" dirty="0" smtClean="0"/>
              <a:t>Divided into 8 books</a:t>
            </a:r>
          </a:p>
          <a:p>
            <a:pPr marL="457200" indent="-457200">
              <a:buFont typeface="Arial"/>
              <a:buChar char="•"/>
            </a:pPr>
            <a:r>
              <a:rPr lang="en-US" sz="2400" dirty="0" smtClean="0"/>
              <a:t>This work was actually written by Julius Caesar himself (except for the final book – that was written after his death)</a:t>
            </a:r>
          </a:p>
          <a:p>
            <a:pPr marL="457200" indent="-457200">
              <a:buFont typeface="Arial"/>
              <a:buChar char="•"/>
            </a:pPr>
            <a:r>
              <a:rPr lang="en-US" sz="2400" dirty="0" smtClean="0"/>
              <a:t>Describes his military campaigns in Gaul during the years 58-52 BC  </a:t>
            </a:r>
          </a:p>
          <a:p>
            <a:pPr marL="457200" indent="-457200">
              <a:buFont typeface="Arial"/>
              <a:buChar char="•"/>
            </a:pPr>
            <a:r>
              <a:rPr lang="en-US" sz="2400" dirty="0" smtClean="0"/>
              <a:t>“</a:t>
            </a:r>
            <a:r>
              <a:rPr lang="en-US" sz="2400" i="1" dirty="0" smtClean="0"/>
              <a:t>Gallia </a:t>
            </a:r>
            <a:r>
              <a:rPr lang="en-US" sz="2400" i="1" dirty="0" err="1" smtClean="0"/>
              <a:t>est</a:t>
            </a:r>
            <a:r>
              <a:rPr lang="en-US" sz="2400" i="1" dirty="0" smtClean="0"/>
              <a:t> </a:t>
            </a:r>
            <a:r>
              <a:rPr lang="en-US" sz="2400" i="1" dirty="0" err="1" smtClean="0"/>
              <a:t>omnis</a:t>
            </a:r>
            <a:r>
              <a:rPr lang="en-US" sz="2400" i="1" dirty="0" smtClean="0"/>
              <a:t> </a:t>
            </a:r>
            <a:r>
              <a:rPr lang="en-US" sz="2400" i="1" dirty="0" err="1" smtClean="0"/>
              <a:t>divisa</a:t>
            </a:r>
            <a:r>
              <a:rPr lang="en-US" sz="2400" i="1" dirty="0" smtClean="0"/>
              <a:t> in </a:t>
            </a:r>
            <a:r>
              <a:rPr lang="en-US" sz="2400" i="1" dirty="0" err="1" smtClean="0"/>
              <a:t>partes</a:t>
            </a:r>
            <a:r>
              <a:rPr lang="en-US" sz="2400" i="1" dirty="0" smtClean="0"/>
              <a:t> </a:t>
            </a:r>
            <a:r>
              <a:rPr lang="en-US" sz="2400" i="1" dirty="0" err="1" smtClean="0"/>
              <a:t>tres</a:t>
            </a:r>
            <a:r>
              <a:rPr lang="en-US" sz="2400" i="1" dirty="0" smtClean="0"/>
              <a:t>…”</a:t>
            </a:r>
            <a:endParaRPr lang="en-US" sz="2400" dirty="0"/>
          </a:p>
        </p:txBody>
      </p:sp>
      <p:pic>
        <p:nvPicPr>
          <p:cNvPr id="5" name="Picture 4"/>
          <p:cNvPicPr>
            <a:picLocks noChangeAspect="1"/>
          </p:cNvPicPr>
          <p:nvPr/>
        </p:nvPicPr>
        <p:blipFill>
          <a:blip r:embed="rId2"/>
          <a:stretch>
            <a:fillRect/>
          </a:stretch>
        </p:blipFill>
        <p:spPr>
          <a:xfrm>
            <a:off x="1631440" y="3884156"/>
            <a:ext cx="5060185" cy="2770643"/>
          </a:xfrm>
          <a:prstGeom prst="rect">
            <a:avLst/>
          </a:prstGeom>
        </p:spPr>
      </p:pic>
    </p:spTree>
    <p:extLst>
      <p:ext uri="{BB962C8B-B14F-4D97-AF65-F5344CB8AC3E}">
        <p14:creationId xmlns:p14="http://schemas.microsoft.com/office/powerpoint/2010/main" val="30619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250" y="440293"/>
            <a:ext cx="6572250" cy="584776"/>
          </a:xfrm>
          <a:prstGeom prst="rect">
            <a:avLst/>
          </a:prstGeom>
          <a:noFill/>
        </p:spPr>
        <p:txBody>
          <a:bodyPr wrap="square" rtlCol="0">
            <a:spAutoFit/>
          </a:bodyPr>
          <a:lstStyle/>
          <a:p>
            <a:pPr algn="ctr"/>
            <a:r>
              <a:rPr lang="en-US" sz="3200" dirty="0" smtClean="0"/>
              <a:t>Purpose of </a:t>
            </a:r>
            <a:r>
              <a:rPr lang="en-US" sz="3200" i="1" dirty="0" smtClean="0"/>
              <a:t>De Bello </a:t>
            </a:r>
            <a:r>
              <a:rPr lang="en-US" sz="3200" i="1" dirty="0" err="1" smtClean="0"/>
              <a:t>Gallico</a:t>
            </a:r>
            <a:endParaRPr lang="en-US" sz="3200" dirty="0"/>
          </a:p>
        </p:txBody>
      </p:sp>
      <p:sp>
        <p:nvSpPr>
          <p:cNvPr id="3" name="TextBox 2"/>
          <p:cNvSpPr txBox="1"/>
          <p:nvPr/>
        </p:nvSpPr>
        <p:spPr>
          <a:xfrm>
            <a:off x="587375" y="1174750"/>
            <a:ext cx="7842250" cy="3416320"/>
          </a:xfrm>
          <a:prstGeom prst="rect">
            <a:avLst/>
          </a:prstGeom>
          <a:noFill/>
        </p:spPr>
        <p:txBody>
          <a:bodyPr wrap="square" rtlCol="0">
            <a:spAutoFit/>
          </a:bodyPr>
          <a:lstStyle/>
          <a:p>
            <a:pPr marL="457200" indent="-457200">
              <a:buFont typeface="Arial"/>
              <a:buChar char="•"/>
            </a:pPr>
            <a:r>
              <a:rPr lang="en-US" sz="2400" dirty="0" smtClean="0"/>
              <a:t>Many of Caesar’s enemies were wary of the power he was gaining from his military success in Gaul and that he would abuse his authority</a:t>
            </a:r>
          </a:p>
          <a:p>
            <a:pPr marL="457200" indent="-457200">
              <a:buFont typeface="Arial"/>
              <a:buChar char="•"/>
            </a:pPr>
            <a:r>
              <a:rPr lang="en-US" sz="2400" dirty="0" smtClean="0"/>
              <a:t>Realizing this, Caesar knew that he had to connect with the plebeians – the lower class</a:t>
            </a:r>
          </a:p>
          <a:p>
            <a:pPr marL="457200" indent="-457200">
              <a:buFont typeface="Arial"/>
              <a:buChar char="•"/>
            </a:pPr>
            <a:r>
              <a:rPr lang="en-US" sz="2400" dirty="0" smtClean="0"/>
              <a:t>He wrote this work in simple and direct prose to achieve this goal</a:t>
            </a:r>
          </a:p>
          <a:p>
            <a:pPr marL="457200" indent="-457200">
              <a:buFont typeface="Arial"/>
              <a:buChar char="•"/>
            </a:pPr>
            <a:r>
              <a:rPr lang="en-US" sz="2400" dirty="0" smtClean="0"/>
              <a:t>Other stylistic traits include writing in the third person and writing in the historical present</a:t>
            </a:r>
            <a:endParaRPr lang="en-US" sz="2400" dirty="0"/>
          </a:p>
        </p:txBody>
      </p:sp>
    </p:spTree>
    <p:extLst>
      <p:ext uri="{BB962C8B-B14F-4D97-AF65-F5344CB8AC3E}">
        <p14:creationId xmlns:p14="http://schemas.microsoft.com/office/powerpoint/2010/main" val="2923636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2758" y="0"/>
            <a:ext cx="5877558" cy="6702215"/>
          </a:xfrm>
          <a:prstGeom prst="rect">
            <a:avLst/>
          </a:prstGeom>
        </p:spPr>
      </p:pic>
    </p:spTree>
    <p:extLst>
      <p:ext uri="{BB962C8B-B14F-4D97-AF65-F5344CB8AC3E}">
        <p14:creationId xmlns:p14="http://schemas.microsoft.com/office/powerpoint/2010/main" val="4386374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3412" y="520964"/>
            <a:ext cx="6365998" cy="584776"/>
          </a:xfrm>
          <a:prstGeom prst="rect">
            <a:avLst/>
          </a:prstGeom>
          <a:noFill/>
        </p:spPr>
        <p:txBody>
          <a:bodyPr wrap="square" rtlCol="0">
            <a:spAutoFit/>
          </a:bodyPr>
          <a:lstStyle/>
          <a:p>
            <a:pPr algn="ctr"/>
            <a:r>
              <a:rPr lang="en-US" sz="3200" dirty="0" smtClean="0"/>
              <a:t>Our story – Book V</a:t>
            </a:r>
            <a:endParaRPr lang="en-US" sz="3200" dirty="0"/>
          </a:p>
        </p:txBody>
      </p:sp>
      <p:sp>
        <p:nvSpPr>
          <p:cNvPr id="3" name="TextBox 2"/>
          <p:cNvSpPr txBox="1"/>
          <p:nvPr/>
        </p:nvSpPr>
        <p:spPr>
          <a:xfrm>
            <a:off x="814066" y="1247984"/>
            <a:ext cx="7342879" cy="4401205"/>
          </a:xfrm>
          <a:prstGeom prst="rect">
            <a:avLst/>
          </a:prstGeom>
          <a:noFill/>
        </p:spPr>
        <p:txBody>
          <a:bodyPr wrap="square" rtlCol="0">
            <a:spAutoFit/>
          </a:bodyPr>
          <a:lstStyle/>
          <a:p>
            <a:pPr marL="457200" indent="-457200">
              <a:buFont typeface="Arial"/>
              <a:buChar char="•"/>
            </a:pPr>
            <a:r>
              <a:rPr lang="en-US" sz="2800" dirty="0" smtClean="0"/>
              <a:t>In the setting of our story, we are in the year 54 BC when the </a:t>
            </a:r>
            <a:r>
              <a:rPr lang="en-US" sz="2800" dirty="0" err="1" smtClean="0"/>
              <a:t>Gauls</a:t>
            </a:r>
            <a:r>
              <a:rPr lang="en-US" sz="2800" dirty="0" smtClean="0"/>
              <a:t> revolt while Caesar is away in Rome</a:t>
            </a:r>
          </a:p>
          <a:p>
            <a:pPr marL="457200" indent="-457200">
              <a:buFont typeface="Arial"/>
              <a:buChar char="•"/>
            </a:pPr>
            <a:r>
              <a:rPr lang="en-US" sz="2800" dirty="0" smtClean="0"/>
              <a:t>The Roman camp is being sieged and the legion has to fend for itself</a:t>
            </a:r>
          </a:p>
          <a:p>
            <a:pPr marL="457200" indent="-457200">
              <a:buFont typeface="Arial"/>
              <a:buChar char="•"/>
            </a:pPr>
            <a:r>
              <a:rPr lang="en-US" sz="2800" dirty="0" smtClean="0"/>
              <a:t>What do you think the purpose of our passage is? </a:t>
            </a:r>
          </a:p>
          <a:p>
            <a:pPr marL="457200" indent="-457200">
              <a:buFont typeface="Arial"/>
              <a:buChar char="•"/>
            </a:pPr>
            <a:r>
              <a:rPr lang="en-US" sz="2800" dirty="0" err="1" smtClean="0"/>
              <a:t>Vorenus</a:t>
            </a:r>
            <a:r>
              <a:rPr lang="en-US" sz="2800" dirty="0" smtClean="0"/>
              <a:t> and </a:t>
            </a:r>
            <a:r>
              <a:rPr lang="en-US" sz="2800" dirty="0" err="1" smtClean="0"/>
              <a:t>Pullo</a:t>
            </a:r>
            <a:r>
              <a:rPr lang="en-US" sz="2800" dirty="0" smtClean="0"/>
              <a:t> are two rivals looking to become </a:t>
            </a:r>
            <a:r>
              <a:rPr lang="en-US" sz="2800" i="1" dirty="0" smtClean="0"/>
              <a:t>primus </a:t>
            </a:r>
            <a:r>
              <a:rPr lang="en-US" sz="2800" i="1" dirty="0" err="1" smtClean="0"/>
              <a:t>pilus</a:t>
            </a:r>
            <a:r>
              <a:rPr lang="en-US" sz="2800" dirty="0" smtClean="0"/>
              <a:t> (“first spear,” the top ranking centurion in a legion)</a:t>
            </a:r>
          </a:p>
        </p:txBody>
      </p:sp>
    </p:spTree>
    <p:extLst>
      <p:ext uri="{BB962C8B-B14F-4D97-AF65-F5344CB8AC3E}">
        <p14:creationId xmlns:p14="http://schemas.microsoft.com/office/powerpoint/2010/main" val="120817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194" y="472123"/>
            <a:ext cx="6496249" cy="584776"/>
          </a:xfrm>
          <a:prstGeom prst="rect">
            <a:avLst/>
          </a:prstGeom>
          <a:noFill/>
        </p:spPr>
        <p:txBody>
          <a:bodyPr wrap="square" rtlCol="0">
            <a:spAutoFit/>
          </a:bodyPr>
          <a:lstStyle/>
          <a:p>
            <a:pPr algn="ctr"/>
            <a:r>
              <a:rPr lang="en-US" sz="3200" dirty="0" smtClean="0"/>
              <a:t>Organization of a Legion</a:t>
            </a:r>
            <a:endParaRPr lang="en-US" sz="3200" dirty="0"/>
          </a:p>
        </p:txBody>
      </p:sp>
      <p:sp>
        <p:nvSpPr>
          <p:cNvPr id="3" name="TextBox 2"/>
          <p:cNvSpPr txBox="1"/>
          <p:nvPr/>
        </p:nvSpPr>
        <p:spPr>
          <a:xfrm>
            <a:off x="683816" y="1188449"/>
            <a:ext cx="7766192" cy="3539431"/>
          </a:xfrm>
          <a:prstGeom prst="rect">
            <a:avLst/>
          </a:prstGeom>
          <a:noFill/>
        </p:spPr>
        <p:txBody>
          <a:bodyPr wrap="square" rtlCol="0">
            <a:spAutoFit/>
          </a:bodyPr>
          <a:lstStyle/>
          <a:p>
            <a:pPr marL="457200" indent="-457200">
              <a:buFont typeface="Arial"/>
              <a:buChar char="•"/>
            </a:pPr>
            <a:r>
              <a:rPr lang="en-US" sz="2800" dirty="0" smtClean="0"/>
              <a:t>The major key to a legion’s success is organization</a:t>
            </a:r>
          </a:p>
          <a:p>
            <a:pPr marL="457200" indent="-457200">
              <a:buFont typeface="Arial"/>
              <a:buChar char="•"/>
            </a:pPr>
            <a:r>
              <a:rPr lang="en-US" sz="2800" dirty="0" smtClean="0"/>
              <a:t>Each legion consists of </a:t>
            </a:r>
            <a:r>
              <a:rPr lang="en-US" sz="2800" smtClean="0"/>
              <a:t>about 4,800 </a:t>
            </a:r>
            <a:r>
              <a:rPr lang="en-US" sz="2800" dirty="0" smtClean="0"/>
              <a:t>men</a:t>
            </a:r>
          </a:p>
          <a:p>
            <a:pPr marL="457200" indent="-457200">
              <a:buFont typeface="Arial"/>
              <a:buChar char="•"/>
            </a:pPr>
            <a:r>
              <a:rPr lang="en-US" sz="2800" dirty="0" smtClean="0"/>
              <a:t>These men are divided into 10 cohorts</a:t>
            </a:r>
          </a:p>
          <a:p>
            <a:pPr marL="457200" indent="-457200">
              <a:buFont typeface="Arial"/>
              <a:buChar char="•"/>
            </a:pPr>
            <a:r>
              <a:rPr lang="en-US" sz="2800" dirty="0" smtClean="0"/>
              <a:t>Each cohort consists of 6 centuries of about 80 men</a:t>
            </a:r>
          </a:p>
          <a:p>
            <a:pPr marL="457200" indent="-457200">
              <a:buFont typeface="Arial"/>
              <a:buChar char="•"/>
            </a:pPr>
            <a:r>
              <a:rPr lang="en-US" sz="2800" dirty="0" smtClean="0"/>
              <a:t>Each century is led by a centurion</a:t>
            </a:r>
          </a:p>
          <a:p>
            <a:pPr marL="457200" indent="-457200">
              <a:buFont typeface="Arial"/>
              <a:buChar char="•"/>
            </a:pPr>
            <a:r>
              <a:rPr lang="en-US" sz="2800" dirty="0" smtClean="0"/>
              <a:t>Visual…</a:t>
            </a:r>
          </a:p>
        </p:txBody>
      </p:sp>
    </p:spTree>
    <p:extLst>
      <p:ext uri="{BB962C8B-B14F-4D97-AF65-F5344CB8AC3E}">
        <p14:creationId xmlns:p14="http://schemas.microsoft.com/office/powerpoint/2010/main" val="18782617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56010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194" y="488404"/>
            <a:ext cx="6170623" cy="584776"/>
          </a:xfrm>
          <a:prstGeom prst="rect">
            <a:avLst/>
          </a:prstGeom>
          <a:noFill/>
        </p:spPr>
        <p:txBody>
          <a:bodyPr wrap="square" rtlCol="0">
            <a:spAutoFit/>
          </a:bodyPr>
          <a:lstStyle/>
          <a:p>
            <a:pPr algn="ctr"/>
            <a:r>
              <a:rPr lang="en-US" sz="3200" dirty="0" smtClean="0"/>
              <a:t>Other Legion Facts</a:t>
            </a:r>
            <a:endParaRPr lang="en-US" sz="3200" dirty="0"/>
          </a:p>
        </p:txBody>
      </p:sp>
      <p:sp>
        <p:nvSpPr>
          <p:cNvPr id="3" name="TextBox 2"/>
          <p:cNvSpPr txBox="1"/>
          <p:nvPr/>
        </p:nvSpPr>
        <p:spPr>
          <a:xfrm>
            <a:off x="602409" y="1221009"/>
            <a:ext cx="8238351" cy="1384995"/>
          </a:xfrm>
          <a:prstGeom prst="rect">
            <a:avLst/>
          </a:prstGeom>
          <a:noFill/>
        </p:spPr>
        <p:txBody>
          <a:bodyPr wrap="square" rtlCol="0">
            <a:spAutoFit/>
          </a:bodyPr>
          <a:lstStyle/>
          <a:p>
            <a:pPr marL="457200" indent="-457200">
              <a:buFont typeface="Arial"/>
              <a:buChar char="•"/>
            </a:pPr>
            <a:r>
              <a:rPr lang="en-US" sz="2800" dirty="0" smtClean="0"/>
              <a:t>Each legion was led into battle by a standard and silver eagle; if an army lost its standard in battle it was often dissolved</a:t>
            </a: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409" y="2606004"/>
            <a:ext cx="2769504" cy="414131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2339" y="3223465"/>
            <a:ext cx="5701661" cy="2988092"/>
          </a:xfrm>
          <a:prstGeom prst="rect">
            <a:avLst/>
          </a:prstGeom>
        </p:spPr>
      </p:pic>
    </p:spTree>
    <p:extLst>
      <p:ext uri="{BB962C8B-B14F-4D97-AF65-F5344CB8AC3E}">
        <p14:creationId xmlns:p14="http://schemas.microsoft.com/office/powerpoint/2010/main" val="6619190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631" y="537244"/>
            <a:ext cx="6268311" cy="584776"/>
          </a:xfrm>
          <a:prstGeom prst="rect">
            <a:avLst/>
          </a:prstGeom>
          <a:noFill/>
        </p:spPr>
        <p:txBody>
          <a:bodyPr wrap="square" rtlCol="0">
            <a:spAutoFit/>
          </a:bodyPr>
          <a:lstStyle/>
          <a:p>
            <a:pPr algn="ctr"/>
            <a:r>
              <a:rPr lang="en-US" sz="3200" dirty="0" smtClean="0"/>
              <a:t>Other Legion Facts</a:t>
            </a:r>
            <a:endParaRPr lang="en-US" sz="3200" dirty="0"/>
          </a:p>
        </p:txBody>
      </p:sp>
      <p:sp>
        <p:nvSpPr>
          <p:cNvPr id="3" name="TextBox 2"/>
          <p:cNvSpPr txBox="1"/>
          <p:nvPr/>
        </p:nvSpPr>
        <p:spPr>
          <a:xfrm>
            <a:off x="748941" y="1242400"/>
            <a:ext cx="7489410" cy="3046988"/>
          </a:xfrm>
          <a:prstGeom prst="rect">
            <a:avLst/>
          </a:prstGeom>
          <a:noFill/>
        </p:spPr>
        <p:txBody>
          <a:bodyPr wrap="square" rtlCol="0">
            <a:spAutoFit/>
          </a:bodyPr>
          <a:lstStyle/>
          <a:p>
            <a:pPr marL="457200" indent="-457200">
              <a:buFont typeface="Arial"/>
              <a:buChar char="•"/>
            </a:pPr>
            <a:r>
              <a:rPr lang="en-US" sz="2400" dirty="0" smtClean="0"/>
              <a:t>In addition to carrying weapons, Roman soldiers also carried all the supplies needed to set up camp each night</a:t>
            </a:r>
          </a:p>
          <a:p>
            <a:pPr marL="457200" indent="-457200">
              <a:buFont typeface="Arial"/>
              <a:buChar char="•"/>
            </a:pPr>
            <a:r>
              <a:rPr lang="en-US" sz="2400" dirty="0" smtClean="0"/>
              <a:t>Each soldier had specific materials for a specific job </a:t>
            </a:r>
          </a:p>
          <a:p>
            <a:pPr marL="457200" indent="-457200">
              <a:buFont typeface="Arial"/>
              <a:buChar char="•"/>
            </a:pPr>
            <a:r>
              <a:rPr lang="en-US" sz="2400" dirty="0" smtClean="0"/>
              <a:t>Legions stayed in some camps for so long they ended up being permanent settlements (and later cities!)</a:t>
            </a:r>
          </a:p>
        </p:txBody>
      </p:sp>
      <p:pic>
        <p:nvPicPr>
          <p:cNvPr id="4" name="Picture 3"/>
          <p:cNvPicPr>
            <a:picLocks noChangeAspect="1"/>
          </p:cNvPicPr>
          <p:nvPr/>
        </p:nvPicPr>
        <p:blipFill>
          <a:blip r:embed="rId3"/>
          <a:stretch>
            <a:fillRect/>
          </a:stretch>
        </p:blipFill>
        <p:spPr>
          <a:xfrm>
            <a:off x="1823895" y="4241475"/>
            <a:ext cx="5372451" cy="2616523"/>
          </a:xfrm>
          <a:prstGeom prst="rect">
            <a:avLst/>
          </a:prstGeom>
        </p:spPr>
      </p:pic>
    </p:spTree>
    <p:extLst>
      <p:ext uri="{BB962C8B-B14F-4D97-AF65-F5344CB8AC3E}">
        <p14:creationId xmlns:p14="http://schemas.microsoft.com/office/powerpoint/2010/main" val="27685549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201</TotalTime>
  <Words>551</Words>
  <Application>Microsoft Macintosh PowerPoint</Application>
  <PresentationFormat>On-screen Show (4:3)</PresentationFormat>
  <Paragraphs>43</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Foundry</vt:lpstr>
      <vt:lpstr>Gaius Julius Caesar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Julius Caesar  </dc:title>
  <dc:creator>Morgan Arant</dc:creator>
  <cp:lastModifiedBy>Morgan Arant</cp:lastModifiedBy>
  <cp:revision>58</cp:revision>
  <dcterms:created xsi:type="dcterms:W3CDTF">2013-11-03T23:18:57Z</dcterms:created>
  <dcterms:modified xsi:type="dcterms:W3CDTF">2017-11-01T22:54:52Z</dcterms:modified>
</cp:coreProperties>
</file>